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68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88825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73">
          <p15:clr>
            <a:srgbClr val="A4A3A4"/>
          </p15:clr>
        </p15:guide>
        <p15:guide id="2" pos="74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6" autoAdjust="0"/>
    <p:restoredTop sz="50000" autoAdjust="0"/>
  </p:normalViewPr>
  <p:slideViewPr>
    <p:cSldViewPr snapToGrid="0" showGuides="1">
      <p:cViewPr varScale="1">
        <p:scale>
          <a:sx n="119" d="100"/>
          <a:sy n="119" d="100"/>
        </p:scale>
        <p:origin x="224" y="360"/>
      </p:cViewPr>
      <p:guideLst>
        <p:guide orient="horz" pos="4173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1472" y="-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2F42-2CE9-4E35-95C1-410DC08A50B1}" type="datetimeFigureOut">
              <a:rPr lang="en-US" smtClean="0"/>
              <a:t>5/7/16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2E89A-4FDF-4617-8DDF-BE2769EE8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82904-F315-4730-8D91-37D99E141A6F}" type="datetimeFigureOut">
              <a:rPr lang="en-US" smtClean="0"/>
              <a:t>5/7/16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672D7-8E2D-4611-973D-F4591A70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5425" y="0"/>
            <a:ext cx="4343400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073" y="6296108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320040"/>
            <a:ext cx="5545451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7472" y="2001549"/>
            <a:ext cx="5485292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588" y="6313428"/>
            <a:ext cx="1329900" cy="320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160" y="6309360"/>
            <a:ext cx="1329900" cy="320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43" r="6047" b="8563"/>
          <a:stretch/>
        </p:blipFill>
        <p:spPr>
          <a:xfrm>
            <a:off x="8356600" y="65"/>
            <a:ext cx="383222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286" y="1266091"/>
            <a:ext cx="2152274" cy="2152275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</p:pic>
      <p:pic>
        <p:nvPicPr>
          <p:cNvPr id="26" name="Picture 25" descr="DifScat_better vibe.jpg.jpe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620" y="1856187"/>
            <a:ext cx="1868502" cy="1868502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888" y="3169875"/>
            <a:ext cx="1665404" cy="1665404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011" y="3294120"/>
            <a:ext cx="1425642" cy="138631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119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50876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54" y="320040"/>
            <a:ext cx="1150190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444752"/>
            <a:ext cx="5588582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472" y="2270334"/>
            <a:ext cx="5588582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444752"/>
            <a:ext cx="5531934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270334"/>
            <a:ext cx="5531934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26" r="6047" b="8563"/>
          <a:stretch/>
        </p:blipFill>
        <p:spPr>
          <a:xfrm>
            <a:off x="8318500" y="65"/>
            <a:ext cx="3870325" cy="62706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06" y="320040"/>
            <a:ext cx="3803952" cy="877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588" y="6313428"/>
            <a:ext cx="13299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04" y="320040"/>
            <a:ext cx="1150190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275" y="-807261"/>
            <a:ext cx="10220258" cy="7665194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4121" y="320040"/>
            <a:ext cx="11375136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472" y="1508760"/>
            <a:ext cx="11520519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76587" y="6513051"/>
            <a:ext cx="28032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366563" y="6477000"/>
            <a:ext cx="3859795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name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588" y="6313428"/>
            <a:ext cx="13299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37" r:id="rId2"/>
    <p:sldLayoutId id="2147483939" r:id="rId3"/>
    <p:sldLayoutId id="2147483940" r:id="rId4"/>
    <p:sldLayoutId id="214748394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05" y="320040"/>
            <a:ext cx="5545451" cy="929485"/>
          </a:xfrm>
        </p:spPr>
        <p:txBody>
          <a:bodyPr/>
          <a:lstStyle/>
          <a:p>
            <a:r>
              <a:rPr lang="en-US" dirty="0" smtClean="0"/>
              <a:t>Finally, A Way to Measure Frontend I/O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Zimmer</a:t>
            </a:r>
          </a:p>
          <a:p>
            <a:r>
              <a:rPr lang="en-US" dirty="0" err="1" smtClean="0"/>
              <a:t>Saurabh</a:t>
            </a:r>
            <a:r>
              <a:rPr lang="en-US" dirty="0" smtClean="0"/>
              <a:t> Gupta</a:t>
            </a:r>
          </a:p>
          <a:p>
            <a:r>
              <a:rPr lang="en-US" dirty="0" smtClean="0"/>
              <a:t>Veronica G. Vergara </a:t>
            </a:r>
            <a:r>
              <a:rPr lang="en-US" dirty="0" err="1" smtClean="0"/>
              <a:t>Larrea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/>
              <a:t>Congestion Stats on I/O Routers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OutQ</a:t>
            </a:r>
            <a:r>
              <a:rPr lang="en-US" dirty="0" smtClean="0"/>
              <a:t> Congestion</a:t>
            </a:r>
          </a:p>
          <a:p>
            <a:pPr lvl="1"/>
            <a:r>
              <a:rPr lang="en-US" dirty="0" smtClean="0"/>
              <a:t>.94 P-Correlation with Write Bandwidth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Write traffic 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ominates performance</a:t>
            </a:r>
          </a:p>
          <a:p>
            <a:pPr lvl="3"/>
            <a:r>
              <a:rPr lang="en-US" dirty="0" smtClean="0"/>
              <a:t>Checkpoint / simulation outputs</a:t>
            </a:r>
          </a:p>
          <a:p>
            <a:pPr lvl="2"/>
            <a:r>
              <a:rPr lang="en-US" dirty="0" smtClean="0"/>
              <a:t>Titan writes more data than reads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416" y="2161049"/>
            <a:ext cx="45847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smtClean="0"/>
              <a:t>Deployment to Chester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pass deployment</a:t>
            </a:r>
          </a:p>
          <a:p>
            <a:pPr lvl="1"/>
            <a:r>
              <a:rPr lang="en-US" dirty="0" smtClean="0"/>
              <a:t>Verify no impact to applications or I/O performance</a:t>
            </a:r>
          </a:p>
          <a:p>
            <a:pPr lvl="1"/>
            <a:r>
              <a:rPr lang="en-US" dirty="0" smtClean="0"/>
              <a:t>I/O Test harness evaluation</a:t>
            </a:r>
          </a:p>
          <a:p>
            <a:pPr lvl="2"/>
            <a:r>
              <a:rPr lang="en-US" dirty="0" smtClean="0"/>
              <a:t>GTC</a:t>
            </a:r>
          </a:p>
          <a:p>
            <a:pPr lvl="2"/>
            <a:r>
              <a:rPr lang="en-US" dirty="0" err="1" smtClean="0"/>
              <a:t>Hacc</a:t>
            </a:r>
            <a:r>
              <a:rPr lang="en-US" dirty="0" smtClean="0"/>
              <a:t>-IO</a:t>
            </a:r>
          </a:p>
          <a:p>
            <a:pPr lvl="2"/>
            <a:r>
              <a:rPr lang="en-US" dirty="0" smtClean="0"/>
              <a:t>IOR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32" y="2514600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8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smtClean="0"/>
              <a:t>Deployment to Titan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Push to 432 I/O Routers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Splunk</a:t>
            </a:r>
            <a:r>
              <a:rPr lang="en-US" dirty="0" smtClean="0"/>
              <a:t> data ingestion increased but was able to keep up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Generated </a:t>
            </a:r>
            <a:r>
              <a:rPr lang="en-US" dirty="0" err="1"/>
              <a:t>S</a:t>
            </a:r>
            <a:r>
              <a:rPr lang="en-US" dirty="0" err="1" smtClean="0"/>
              <a:t>plunk</a:t>
            </a:r>
            <a:r>
              <a:rPr lang="en-US" dirty="0" smtClean="0"/>
              <a:t> visualization dashboards to enable real-time tracking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err="1" smtClean="0"/>
              <a:t>Splunk</a:t>
            </a:r>
            <a:r>
              <a:rPr lang="en-US" dirty="0" smtClean="0"/>
              <a:t> Dashboards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FGR Partitions</a:t>
            </a:r>
          </a:p>
          <a:p>
            <a:pPr lvl="1"/>
            <a:r>
              <a:rPr lang="en-US" dirty="0" smtClean="0"/>
              <a:t>12 Graphs </a:t>
            </a:r>
          </a:p>
          <a:p>
            <a:pPr lvl="1"/>
            <a:r>
              <a:rPr lang="en-US" dirty="0" smtClean="0"/>
              <a:t>Time-series congestion input </a:t>
            </a:r>
          </a:p>
          <a:p>
            <a:pPr lvl="1"/>
            <a:r>
              <a:rPr lang="en-US" dirty="0" smtClean="0"/>
              <a:t>18 Router pairs per graph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42" y="3532649"/>
            <a:ext cx="7725109" cy="268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smtClean="0"/>
              <a:t>Performance Event on Chester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GTC Runs for </a:t>
            </a:r>
            <a:r>
              <a:rPr lang="en-US" dirty="0" err="1" smtClean="0"/>
              <a:t>Darshan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Experienced 6000% performance decrease</a:t>
            </a:r>
          </a:p>
          <a:p>
            <a:pPr lvl="1"/>
            <a:r>
              <a:rPr lang="en-US" dirty="0" smtClean="0"/>
              <a:t>I/O portion of application was taking minutes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76" y="2887578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7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smtClean="0"/>
              <a:t>Performance Event on Chester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 Able to witness this as it happened due to real-time tracking</a:t>
            </a:r>
          </a:p>
          <a:p>
            <a:endParaRPr lang="en-US" dirty="0" smtClean="0"/>
          </a:p>
          <a:p>
            <a:r>
              <a:rPr lang="en-US" dirty="0" smtClean="0"/>
              <a:t>B) Highlighted the need for additional data</a:t>
            </a:r>
          </a:p>
          <a:p>
            <a:pPr lvl="1"/>
            <a:r>
              <a:rPr lang="en-US" dirty="0" smtClean="0"/>
              <a:t>In a production workload this could have simply indicated </a:t>
            </a:r>
          </a:p>
          <a:p>
            <a:pPr lvl="2"/>
            <a:r>
              <a:rPr lang="en-US" dirty="0" smtClean="0"/>
              <a:t>Abundant small files being written over an extended period of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Performance event highlighted areas of improvement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How could we pin-point sources of degradation from an I/O Router?</a:t>
            </a:r>
          </a:p>
          <a:p>
            <a:pPr lvl="1">
              <a:spcAft>
                <a:spcPts val="1200"/>
              </a:spcAft>
            </a:pP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dirty="0"/>
              <a:t>LNET uses credits to exchange data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IORCD is physically located with the LNET Router client</a:t>
            </a:r>
          </a:p>
        </p:txBody>
      </p:sp>
    </p:spTree>
    <p:extLst>
      <p:ext uri="{BB962C8B-B14F-4D97-AF65-F5344CB8AC3E}">
        <p14:creationId xmlns:p14="http://schemas.microsoft.com/office/powerpoint/2010/main" val="12085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smtClean="0"/>
              <a:t>LNET Credits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1544637"/>
            <a:ext cx="9575800" cy="3975100"/>
          </a:xfrm>
        </p:spPr>
      </p:pic>
    </p:spTree>
    <p:extLst>
      <p:ext uri="{BB962C8B-B14F-4D97-AF65-F5344CB8AC3E}">
        <p14:creationId xmlns:p14="http://schemas.microsoft.com/office/powerpoint/2010/main" val="2223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smtClean="0"/>
              <a:t>We have some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NIS Credits</a:t>
            </a:r>
          </a:p>
          <a:p>
            <a:pPr lvl="1"/>
            <a:r>
              <a:rPr lang="en-US" dirty="0" smtClean="0"/>
              <a:t>Inexpensive sampling</a:t>
            </a:r>
          </a:p>
          <a:p>
            <a:pPr lvl="1"/>
            <a:r>
              <a:rPr lang="en-US" dirty="0" smtClean="0"/>
              <a:t>Identify credit starvation that leads to extended congestion </a:t>
            </a:r>
          </a:p>
          <a:p>
            <a:pPr lvl="1"/>
            <a:r>
              <a:rPr lang="en-US" dirty="0" smtClean="0"/>
              <a:t>Pin-point network interface </a:t>
            </a:r>
            <a:r>
              <a:rPr lang="en-US" dirty="0" smtClean="0"/>
              <a:t>degradations occur on.</a:t>
            </a:r>
          </a:p>
          <a:p>
            <a:pPr lvl="1"/>
            <a:endParaRPr lang="en-US" dirty="0"/>
          </a:p>
          <a:p>
            <a:r>
              <a:rPr lang="en-US" dirty="0" smtClean="0"/>
              <a:t>Peer Credits</a:t>
            </a:r>
          </a:p>
          <a:p>
            <a:pPr lvl="1"/>
            <a:r>
              <a:rPr lang="en-US" dirty="0" smtClean="0"/>
              <a:t>Lots of data to track</a:t>
            </a:r>
          </a:p>
          <a:p>
            <a:pPr lvl="1"/>
            <a:r>
              <a:rPr lang="en-US" dirty="0" smtClean="0"/>
              <a:t>Identify per-peer credit depletion</a:t>
            </a:r>
          </a:p>
          <a:p>
            <a:pPr lvl="1"/>
            <a:r>
              <a:rPr lang="en-US" dirty="0" smtClean="0"/>
              <a:t>Pin-point specific devices in parallel </a:t>
            </a:r>
            <a:r>
              <a:rPr lang="en-US" dirty="0" smtClean="0"/>
              <a:t>file system </a:t>
            </a:r>
            <a:r>
              <a:rPr lang="en-US" dirty="0" smtClean="0"/>
              <a:t>misbehaving in real-time</a:t>
            </a:r>
          </a:p>
        </p:txBody>
      </p:sp>
    </p:spTree>
    <p:extLst>
      <p:ext uri="{BB962C8B-B14F-4D97-AF65-F5344CB8AC3E}">
        <p14:creationId xmlns:p14="http://schemas.microsoft.com/office/powerpoint/2010/main" val="5036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smtClean="0"/>
              <a:t>Ultimate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end-to-end real-time performance monitoring</a:t>
            </a:r>
          </a:p>
          <a:p>
            <a:pPr lvl="1"/>
            <a:r>
              <a:rPr lang="en-US" dirty="0" smtClean="0"/>
              <a:t>Enable precise and timely identification of problem points</a:t>
            </a:r>
          </a:p>
          <a:p>
            <a:pPr lvl="1"/>
            <a:endParaRPr lang="en-US" dirty="0"/>
          </a:p>
          <a:p>
            <a:r>
              <a:rPr lang="en-US" dirty="0" smtClean="0"/>
              <a:t>High level services</a:t>
            </a:r>
          </a:p>
          <a:p>
            <a:pPr lvl="1"/>
            <a:r>
              <a:rPr lang="en-US" dirty="0" smtClean="0"/>
              <a:t>I/O library ADIOS/BPIO</a:t>
            </a:r>
          </a:p>
          <a:p>
            <a:pPr lvl="2"/>
            <a:r>
              <a:rPr lang="en-US" dirty="0" smtClean="0"/>
              <a:t>Avoid over-provisioned routers</a:t>
            </a:r>
          </a:p>
          <a:p>
            <a:pPr lvl="2"/>
            <a:r>
              <a:rPr lang="en-US" dirty="0" smtClean="0"/>
              <a:t>Using peer credits improve I/O timing to adjacent job avoid geometric digression</a:t>
            </a:r>
          </a:p>
        </p:txBody>
      </p:sp>
    </p:spTree>
    <p:extLst>
      <p:ext uri="{BB962C8B-B14F-4D97-AF65-F5344CB8AC3E}">
        <p14:creationId xmlns:p14="http://schemas.microsoft.com/office/powerpoint/2010/main" val="19455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smtClean="0"/>
              <a:t>Titan and Spider II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16" y="830949"/>
            <a:ext cx="6321004" cy="5327704"/>
          </a:xfrm>
        </p:spPr>
      </p:pic>
    </p:spTree>
    <p:extLst>
      <p:ext uri="{BB962C8B-B14F-4D97-AF65-F5344CB8AC3E}">
        <p14:creationId xmlns:p14="http://schemas.microsoft.com/office/powerpoint/2010/main" val="9108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New I/O performance </a:t>
            </a:r>
            <a:r>
              <a:rPr lang="en-US" dirty="0" smtClean="0"/>
              <a:t>monitoring daemon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Provides insight into I/O bottlenecks within Gemini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Previous tools performed on backend storage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Light weight / No performance impacts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Real-time feedback using </a:t>
            </a:r>
            <a:r>
              <a:rPr lang="en-US" dirty="0" smtClean="0"/>
              <a:t>Guide Dashboards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4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55545"/>
            <a:ext cx="12188825" cy="52322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smtClean="0"/>
              <a:t>Current Logging Points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16" y="830949"/>
            <a:ext cx="6321004" cy="5327704"/>
          </a:xfrm>
        </p:spPr>
      </p:pic>
      <p:sp>
        <p:nvSpPr>
          <p:cNvPr id="3" name="Oval 2"/>
          <p:cNvSpPr/>
          <p:nvPr/>
        </p:nvSpPr>
        <p:spPr>
          <a:xfrm>
            <a:off x="2894916" y="830949"/>
            <a:ext cx="2378833" cy="2996772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716" y="112997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/>
              <a:t>DDN Stats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1480786" y="1471604"/>
            <a:ext cx="1392865" cy="85773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919183" y="813229"/>
            <a:ext cx="2378833" cy="2996772"/>
          </a:xfrm>
          <a:prstGeom prst="ellipse">
            <a:avLst/>
          </a:prstGeom>
          <a:noFill/>
          <a:ln w="7620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10" idx="2"/>
          </p:cNvCxnSpPr>
          <p:nvPr/>
        </p:nvCxnSpPr>
        <p:spPr>
          <a:xfrm flipH="1">
            <a:off x="1637819" y="2311615"/>
            <a:ext cx="2281364" cy="110877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4614" y="347572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/>
              <a:t>BRW Stats</a:t>
            </a:r>
          </a:p>
          <a:p>
            <a:pPr algn="ctr">
              <a:lnSpc>
                <a:spcPct val="90000"/>
              </a:lnSpc>
            </a:pPr>
            <a:r>
              <a:rPr lang="en-US" sz="2000" b="1" dirty="0" smtClean="0"/>
              <a:t>Job Stats</a:t>
            </a:r>
          </a:p>
        </p:txBody>
      </p:sp>
    </p:spTree>
    <p:extLst>
      <p:ext uri="{BB962C8B-B14F-4D97-AF65-F5344CB8AC3E}">
        <p14:creationId xmlns:p14="http://schemas.microsoft.com/office/powerpoint/2010/main" val="13918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smtClean="0"/>
              <a:t>Current Logging Points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16" y="830949"/>
            <a:ext cx="6321004" cy="5327704"/>
          </a:xfrm>
        </p:spPr>
      </p:pic>
      <p:sp>
        <p:nvSpPr>
          <p:cNvPr id="3" name="Oval 2"/>
          <p:cNvSpPr/>
          <p:nvPr/>
        </p:nvSpPr>
        <p:spPr>
          <a:xfrm>
            <a:off x="2894916" y="830949"/>
            <a:ext cx="2378833" cy="2996772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716" y="112997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/>
              <a:t>DDN Stats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1480786" y="1471604"/>
            <a:ext cx="1392865" cy="85773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919183" y="813229"/>
            <a:ext cx="2378833" cy="2996772"/>
          </a:xfrm>
          <a:prstGeom prst="ellipse">
            <a:avLst/>
          </a:prstGeom>
          <a:noFill/>
          <a:ln w="7620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10" idx="2"/>
          </p:cNvCxnSpPr>
          <p:nvPr/>
        </p:nvCxnSpPr>
        <p:spPr>
          <a:xfrm flipH="1">
            <a:off x="1637819" y="2311615"/>
            <a:ext cx="2281364" cy="110877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4614" y="347572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smtClean="0"/>
              <a:t>BRW Stats</a:t>
            </a:r>
            <a:endParaRPr lang="en-US" sz="2000" b="1" dirty="0" smtClean="0"/>
          </a:p>
        </p:txBody>
      </p:sp>
      <p:sp>
        <p:nvSpPr>
          <p:cNvPr id="12" name="Oval 11"/>
          <p:cNvSpPr/>
          <p:nvPr/>
        </p:nvSpPr>
        <p:spPr>
          <a:xfrm>
            <a:off x="7106622" y="823987"/>
            <a:ext cx="2378833" cy="2134366"/>
          </a:xfrm>
          <a:prstGeom prst="ellipse">
            <a:avLst/>
          </a:prstGeom>
          <a:solidFill>
            <a:schemeClr val="tx1">
              <a:alpha val="43000"/>
            </a:schemeClr>
          </a:solidFill>
          <a:ln w="76200">
            <a:solidFill>
              <a:schemeClr val="tx1">
                <a:alpha val="43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9485456" y="1900469"/>
            <a:ext cx="808605" cy="42855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687815" y="164048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/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7316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smtClean="0"/>
              <a:t>Front End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585" y="1571492"/>
            <a:ext cx="7478090" cy="4047778"/>
          </a:xfrm>
        </p:spPr>
        <p:txBody>
          <a:bodyPr/>
          <a:lstStyle/>
          <a:p>
            <a:r>
              <a:rPr lang="en-US" dirty="0" smtClean="0"/>
              <a:t>I/O Routers</a:t>
            </a:r>
          </a:p>
          <a:p>
            <a:pPr lvl="1"/>
            <a:r>
              <a:rPr lang="en-US" dirty="0" smtClean="0"/>
              <a:t>Service Nodes</a:t>
            </a:r>
          </a:p>
          <a:p>
            <a:pPr lvl="1"/>
            <a:r>
              <a:rPr lang="en-US" dirty="0" smtClean="0"/>
              <a:t>Gemini NIC</a:t>
            </a:r>
          </a:p>
          <a:p>
            <a:pPr lvl="1"/>
            <a:r>
              <a:rPr lang="en-US" dirty="0" err="1" smtClean="0"/>
              <a:t>Infiniband</a:t>
            </a:r>
            <a:r>
              <a:rPr lang="en-US" dirty="0" smtClean="0"/>
              <a:t> HCA</a:t>
            </a:r>
          </a:p>
          <a:p>
            <a:r>
              <a:rPr lang="en-US" dirty="0" smtClean="0"/>
              <a:t>Titan contains</a:t>
            </a:r>
          </a:p>
          <a:p>
            <a:pPr lvl="1"/>
            <a:r>
              <a:rPr lang="en-US" dirty="0" smtClean="0"/>
              <a:t>440 I/O Routers</a:t>
            </a:r>
          </a:p>
          <a:p>
            <a:pPr lvl="2"/>
            <a:r>
              <a:rPr lang="en-US" dirty="0" smtClean="0"/>
              <a:t>8 for </a:t>
            </a:r>
            <a:r>
              <a:rPr lang="en-US" dirty="0" smtClean="0"/>
              <a:t>Meta-Data</a:t>
            </a:r>
            <a:endParaRPr lang="en-US" dirty="0" smtClean="0"/>
          </a:p>
          <a:p>
            <a:pPr lvl="2"/>
            <a:r>
              <a:rPr lang="en-US" dirty="0" smtClean="0"/>
              <a:t>432 for </a:t>
            </a: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2" b="64200"/>
          <a:stretch/>
        </p:blipFill>
        <p:spPr bwMode="auto">
          <a:xfrm>
            <a:off x="6055418" y="1508760"/>
            <a:ext cx="3179380" cy="367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99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I/O </a:t>
            </a:r>
            <a:r>
              <a:rPr lang="en-US" dirty="0" smtClean="0"/>
              <a:t>slow-downs</a:t>
            </a:r>
            <a:r>
              <a:rPr lang="en-US" dirty="0" smtClean="0"/>
              <a:t> </a:t>
            </a:r>
            <a:r>
              <a:rPr lang="en-US" dirty="0" smtClean="0"/>
              <a:t>and sources of variation that occur on the </a:t>
            </a:r>
            <a:r>
              <a:rPr lang="en-US" dirty="0"/>
              <a:t>G</a:t>
            </a:r>
            <a:r>
              <a:rPr lang="en-US" dirty="0" smtClean="0"/>
              <a:t>emini side that are invisible to our backend logging tools</a:t>
            </a:r>
          </a:p>
          <a:p>
            <a:r>
              <a:rPr lang="en-US" dirty="0" smtClean="0"/>
              <a:t>Titan uses Fine-Grained Routing</a:t>
            </a:r>
          </a:p>
          <a:p>
            <a:pPr lvl="1"/>
            <a:r>
              <a:rPr lang="en-US" dirty="0" smtClean="0"/>
              <a:t>This means</a:t>
            </a:r>
          </a:p>
          <a:p>
            <a:pPr lvl="2"/>
            <a:r>
              <a:rPr lang="en-US" dirty="0" smtClean="0"/>
              <a:t>Routing is broken into 36 LNETS</a:t>
            </a:r>
          </a:p>
          <a:p>
            <a:pPr lvl="2"/>
            <a:r>
              <a:rPr lang="en-US" dirty="0" smtClean="0"/>
              <a:t>Across 12 partitions on Titan</a:t>
            </a:r>
          </a:p>
          <a:p>
            <a:pPr lvl="2"/>
            <a:r>
              <a:rPr lang="en-US" dirty="0" smtClean="0"/>
              <a:t>Each partition contains ~1557 nodes and 36 I/O routers</a:t>
            </a:r>
          </a:p>
          <a:p>
            <a:pPr lvl="3"/>
            <a:r>
              <a:rPr lang="en-US" dirty="0" smtClean="0"/>
              <a:t>Oversubscription is trivial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06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smtClean="0"/>
              <a:t>I/O Router Congestion Daemon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Daemon on I/O Routers</a:t>
            </a:r>
          </a:p>
          <a:p>
            <a:pPr lvl="1"/>
            <a:r>
              <a:rPr lang="en-US" dirty="0" smtClean="0"/>
              <a:t>Sampling Gemini stats on compute nodes </a:t>
            </a:r>
          </a:p>
          <a:p>
            <a:pPr lvl="2"/>
            <a:r>
              <a:rPr lang="en-US" dirty="0" smtClean="0"/>
              <a:t>May negatively impact applications due to kernel calls</a:t>
            </a:r>
          </a:p>
          <a:p>
            <a:pPr lvl="2"/>
            <a:r>
              <a:rPr lang="en-US" dirty="0" smtClean="0"/>
              <a:t>Scheduling invocations</a:t>
            </a:r>
          </a:p>
          <a:p>
            <a:pPr lvl="2"/>
            <a:r>
              <a:rPr lang="en-US" dirty="0" smtClean="0"/>
              <a:t>We try very hard to reduce sources of latency on compute nodes</a:t>
            </a:r>
          </a:p>
          <a:p>
            <a:pPr lvl="2"/>
            <a:r>
              <a:rPr lang="en-US" dirty="0" smtClean="0"/>
              <a:t>Visual interface using </a:t>
            </a:r>
            <a:r>
              <a:rPr lang="en-US" dirty="0" err="1" smtClean="0"/>
              <a:t>Splunk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I/O Routers run primarily </a:t>
            </a:r>
            <a:r>
              <a:rPr lang="en-US" dirty="0" err="1"/>
              <a:t>L</a:t>
            </a:r>
            <a:r>
              <a:rPr lang="en-US" dirty="0" err="1" smtClean="0"/>
              <a:t>ustre</a:t>
            </a:r>
            <a:r>
              <a:rPr lang="en-US" dirty="0" smtClean="0"/>
              <a:t> LNET client</a:t>
            </a:r>
          </a:p>
          <a:p>
            <a:pPr lvl="2"/>
            <a:r>
              <a:rPr lang="en-US" dirty="0" smtClean="0"/>
              <a:t>Memory bound</a:t>
            </a:r>
          </a:p>
          <a:p>
            <a:pPr lvl="2"/>
            <a:r>
              <a:rPr lang="en-US" dirty="0" smtClean="0"/>
              <a:t>Extra headroom for lightweight sampling daemon</a:t>
            </a:r>
          </a:p>
        </p:txBody>
      </p:sp>
    </p:spTree>
    <p:extLst>
      <p:ext uri="{BB962C8B-B14F-4D97-AF65-F5344CB8AC3E}">
        <p14:creationId xmlns:p14="http://schemas.microsoft.com/office/powerpoint/2010/main" val="14297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smtClean="0"/>
              <a:t>Gemini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Gemini Routers</a:t>
            </a:r>
          </a:p>
          <a:p>
            <a:pPr lvl="1"/>
            <a:r>
              <a:rPr lang="en-US" dirty="0" smtClean="0"/>
              <a:t>Composed of 48 Tiles</a:t>
            </a:r>
          </a:p>
          <a:p>
            <a:pPr lvl="2"/>
            <a:r>
              <a:rPr lang="en-US" dirty="0" smtClean="0"/>
              <a:t>8 +X 8 –X</a:t>
            </a:r>
          </a:p>
          <a:p>
            <a:pPr lvl="2"/>
            <a:r>
              <a:rPr lang="en-US" dirty="0" smtClean="0"/>
              <a:t>8 +Z 8 -Z</a:t>
            </a:r>
          </a:p>
          <a:p>
            <a:pPr lvl="2"/>
            <a:r>
              <a:rPr lang="en-US" dirty="0" smtClean="0"/>
              <a:t>4 +Y 4 –Y</a:t>
            </a:r>
          </a:p>
          <a:p>
            <a:pPr lvl="2"/>
            <a:r>
              <a:rPr lang="en-US" dirty="0" smtClean="0"/>
              <a:t>8 Host Side</a:t>
            </a:r>
          </a:p>
          <a:p>
            <a:endParaRPr lang="en-US" dirty="0" smtClean="0"/>
          </a:p>
          <a:p>
            <a:r>
              <a:rPr lang="en-US" dirty="0" smtClean="0"/>
              <a:t>We only care about the host side congestion</a:t>
            </a:r>
          </a:p>
          <a:p>
            <a:pPr lvl="1"/>
            <a:r>
              <a:rPr lang="en-US" dirty="0" smtClean="0"/>
              <a:t>INQ Congestion </a:t>
            </a:r>
            <a:r>
              <a:rPr lang="en-US" dirty="0" smtClean="0"/>
              <a:t>(Read Traffic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OUTQ Congestion </a:t>
            </a:r>
            <a:r>
              <a:rPr lang="en-US" dirty="0" smtClean="0"/>
              <a:t>(</a:t>
            </a:r>
            <a:r>
              <a:rPr lang="en-US" dirty="0" smtClean="0"/>
              <a:t>Write</a:t>
            </a:r>
            <a:r>
              <a:rPr lang="en-US" dirty="0" smtClean="0"/>
              <a:t> </a:t>
            </a:r>
            <a:r>
              <a:rPr lang="en-US" dirty="0" smtClean="0"/>
              <a:t>Traffic)</a:t>
            </a:r>
          </a:p>
        </p:txBody>
      </p:sp>
      <p:pic>
        <p:nvPicPr>
          <p:cNvPr id="5" name="Picture 4" descr="Screen Shot 2016-04-15 at 1.1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93" y="1929528"/>
            <a:ext cx="3052608" cy="2059827"/>
          </a:xfrm>
          <a:prstGeom prst="rect">
            <a:avLst/>
          </a:prstGeom>
        </p:spPr>
      </p:pic>
      <p:pic>
        <p:nvPicPr>
          <p:cNvPr id="41" name="Picture 40" descr="gemin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082" y="1677432"/>
            <a:ext cx="3650078" cy="279172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410424" y="4588974"/>
            <a:ext cx="3031108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/>
              <a:t>Source “Introduction to the Cray XK7</a:t>
            </a:r>
            <a:r>
              <a:rPr lang="en-US" sz="1200" dirty="0" smtClean="0"/>
              <a:t>” by Jeff Larkin</a:t>
            </a:r>
          </a:p>
        </p:txBody>
      </p:sp>
    </p:spTree>
    <p:extLst>
      <p:ext uri="{BB962C8B-B14F-4D97-AF65-F5344CB8AC3E}">
        <p14:creationId xmlns:p14="http://schemas.microsoft.com/office/powerpoint/2010/main" val="18895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smtClean="0"/>
              <a:t>Congestion Stats on I/O Routers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INQ/OUTQ Congestion Scales linearly with I/O bandwidth</a:t>
            </a:r>
          </a:p>
          <a:p>
            <a:r>
              <a:rPr lang="en-US" dirty="0" smtClean="0"/>
              <a:t>INQ Congestion </a:t>
            </a:r>
          </a:p>
          <a:p>
            <a:pPr lvl="1"/>
            <a:r>
              <a:rPr lang="en-US" dirty="0" smtClean="0"/>
              <a:t>.84 P-Correlation with read bandwidth</a:t>
            </a:r>
          </a:p>
          <a:p>
            <a:pPr lvl="1"/>
            <a:endParaRPr lang="en-US" dirty="0"/>
          </a:p>
          <a:p>
            <a:r>
              <a:rPr lang="en-US" dirty="0" smtClean="0"/>
              <a:t>Additional congestion can occur</a:t>
            </a:r>
          </a:p>
          <a:p>
            <a:pPr lvl="1"/>
            <a:r>
              <a:rPr lang="en-US" dirty="0" smtClean="0"/>
              <a:t>After exiting I/O router into Gemini</a:t>
            </a:r>
          </a:p>
          <a:p>
            <a:pPr lvl="2"/>
            <a:r>
              <a:rPr lang="en-US" dirty="0" smtClean="0"/>
              <a:t>This reduces correlation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79" y="2298031"/>
            <a:ext cx="45847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s (Wide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" id="{C0EB04B0-D86C-9243-8720-2D2052F85E0F}" vid="{A3F60B28-C595-C340-94C0-76EB0CED3D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E20559-B232-4371-8690-E3D8007EDB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BB6CFE-4507-4B02-9220-33DC2E0B46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50EC660-24D0-43A0-AE5E-E274115E726B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 template 16x9</Template>
  <TotalTime>10792</TotalTime>
  <Words>572</Words>
  <Application>Microsoft Macintosh PowerPoint</Application>
  <PresentationFormat>Custom</PresentationFormat>
  <Paragraphs>127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 Black</vt:lpstr>
      <vt:lpstr>Calibri</vt:lpstr>
      <vt:lpstr>Arial</vt:lpstr>
      <vt:lpstr>Presentations (Wide Screen)</vt:lpstr>
      <vt:lpstr>Finally, A Way to Measure Frontend I/O Performance</vt:lpstr>
      <vt:lpstr>Titan and Spider II</vt:lpstr>
      <vt:lpstr>Current Logging Points</vt:lpstr>
      <vt:lpstr>Current Logging Points</vt:lpstr>
      <vt:lpstr>Front End I/O</vt:lpstr>
      <vt:lpstr>Why is this important?</vt:lpstr>
      <vt:lpstr>I/O Router Congestion Daemon</vt:lpstr>
      <vt:lpstr>Gemini Stats</vt:lpstr>
      <vt:lpstr>Congestion Stats on I/O Routers</vt:lpstr>
      <vt:lpstr>Congestion Stats on I/O Routers</vt:lpstr>
      <vt:lpstr>Deployment to Chester</vt:lpstr>
      <vt:lpstr>Deployment to Titan</vt:lpstr>
      <vt:lpstr>Splunk Dashboards</vt:lpstr>
      <vt:lpstr>Performance Event on Chester</vt:lpstr>
      <vt:lpstr>Performance Event on Chester Cont.</vt:lpstr>
      <vt:lpstr>Next Steps</vt:lpstr>
      <vt:lpstr>LNET Credits</vt:lpstr>
      <vt:lpstr>We have some options</vt:lpstr>
      <vt:lpstr>Ultimate Goals</vt:lpstr>
      <vt:lpstr>Conclusion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Finally, A Way to Measure Frontend I/O Performance</dc:title>
  <dc:creator>Zimmer, Christopher J.</dc:creator>
  <cp:lastModifiedBy>Zimmer, Christopher J.</cp:lastModifiedBy>
  <cp:revision>72</cp:revision>
  <cp:lastPrinted>2015-09-14T20:56:03Z</cp:lastPrinted>
  <dcterms:created xsi:type="dcterms:W3CDTF">2016-04-01T17:59:45Z</dcterms:created>
  <dcterms:modified xsi:type="dcterms:W3CDTF">2016-05-10T08:01:36Z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