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6"/>
  </p:notesMasterIdLst>
  <p:handoutMasterIdLst>
    <p:handoutMasterId r:id="rId37"/>
  </p:handoutMasterIdLst>
  <p:sldIdLst>
    <p:sldId id="328" r:id="rId2"/>
    <p:sldId id="352" r:id="rId3"/>
    <p:sldId id="329" r:id="rId4"/>
    <p:sldId id="348" r:id="rId5"/>
    <p:sldId id="330" r:id="rId6"/>
    <p:sldId id="331" r:id="rId7"/>
    <p:sldId id="335" r:id="rId8"/>
    <p:sldId id="354" r:id="rId9"/>
    <p:sldId id="332" r:id="rId10"/>
    <p:sldId id="333" r:id="rId11"/>
    <p:sldId id="334" r:id="rId12"/>
    <p:sldId id="349" r:id="rId13"/>
    <p:sldId id="336" r:id="rId14"/>
    <p:sldId id="359" r:id="rId15"/>
    <p:sldId id="353" r:id="rId16"/>
    <p:sldId id="337" r:id="rId17"/>
    <p:sldId id="341" r:id="rId18"/>
    <p:sldId id="350" r:id="rId19"/>
    <p:sldId id="338" r:id="rId20"/>
    <p:sldId id="342" r:id="rId21"/>
    <p:sldId id="343" r:id="rId22"/>
    <p:sldId id="355" r:id="rId23"/>
    <p:sldId id="356" r:id="rId24"/>
    <p:sldId id="357" r:id="rId25"/>
    <p:sldId id="351" r:id="rId26"/>
    <p:sldId id="339" r:id="rId27"/>
    <p:sldId id="362" r:id="rId28"/>
    <p:sldId id="345" r:id="rId29"/>
    <p:sldId id="340" r:id="rId30"/>
    <p:sldId id="361" r:id="rId31"/>
    <p:sldId id="344" r:id="rId32"/>
    <p:sldId id="346" r:id="rId33"/>
    <p:sldId id="363" r:id="rId34"/>
    <p:sldId id="347" r:id="rId35"/>
  </p:sldIdLst>
  <p:sldSz cx="9144000" cy="6858000" type="screen4x3"/>
  <p:notesSz cx="6805613" cy="9944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D012B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40647" autoAdjust="0"/>
  </p:normalViewPr>
  <p:slideViewPr>
    <p:cSldViewPr snapToGrid="0" snapToObjects="1">
      <p:cViewPr varScale="1">
        <p:scale>
          <a:sx n="36" d="100"/>
          <a:sy n="36" d="100"/>
        </p:scale>
        <p:origin x="2779"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3" d="100"/>
          <a:sy n="63" d="100"/>
        </p:scale>
        <p:origin x="3202" y="5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4450" y="0"/>
            <a:ext cx="2949575" cy="498475"/>
          </a:xfrm>
          <a:prstGeom prst="rect">
            <a:avLst/>
          </a:prstGeom>
        </p:spPr>
        <p:txBody>
          <a:bodyPr vert="horz" lIns="91440" tIns="45720" rIns="91440" bIns="45720" rtlCol="0"/>
          <a:lstStyle>
            <a:lvl1pPr algn="r">
              <a:defRPr sz="1200"/>
            </a:lvl1pPr>
          </a:lstStyle>
          <a:p>
            <a:fld id="{682C0B35-B444-49D2-BC67-1773F599CADC}" type="datetimeFigureOut">
              <a:rPr lang="en-GB" smtClean="0"/>
              <a:t>08/05/2017</a:t>
            </a:fld>
            <a:endParaRPr lang="en-GB"/>
          </a:p>
        </p:txBody>
      </p:sp>
      <p:sp>
        <p:nvSpPr>
          <p:cNvPr id="4" name="Footer Placeholder 3"/>
          <p:cNvSpPr>
            <a:spLocks noGrp="1"/>
          </p:cNvSpPr>
          <p:nvPr>
            <p:ph type="ftr" sz="quarter" idx="2"/>
          </p:nvPr>
        </p:nvSpPr>
        <p:spPr>
          <a:xfrm>
            <a:off x="0" y="9445625"/>
            <a:ext cx="2949575" cy="4984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4450" y="9445625"/>
            <a:ext cx="2949575" cy="498475"/>
          </a:xfrm>
          <a:prstGeom prst="rect">
            <a:avLst/>
          </a:prstGeom>
        </p:spPr>
        <p:txBody>
          <a:bodyPr vert="horz" lIns="91440" tIns="45720" rIns="91440" bIns="45720" rtlCol="0" anchor="b"/>
          <a:lstStyle>
            <a:lvl1pPr algn="r">
              <a:defRPr sz="1200"/>
            </a:lvl1pPr>
          </a:lstStyle>
          <a:p>
            <a:fld id="{6F483E16-8454-459A-BF8E-2D79927D3670}" type="slidenum">
              <a:rPr lang="en-GB" smtClean="0"/>
              <a:t>‹#›</a:t>
            </a:fld>
            <a:endParaRPr lang="en-GB"/>
          </a:p>
        </p:txBody>
      </p:sp>
    </p:spTree>
    <p:extLst>
      <p:ext uri="{BB962C8B-B14F-4D97-AF65-F5344CB8AC3E}">
        <p14:creationId xmlns:p14="http://schemas.microsoft.com/office/powerpoint/2010/main" val="2752816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39" y="0"/>
            <a:ext cx="2949099" cy="497205"/>
          </a:xfrm>
          <a:prstGeom prst="rect">
            <a:avLst/>
          </a:prstGeom>
        </p:spPr>
        <p:txBody>
          <a:bodyPr vert="horz" lIns="91440" tIns="45720" rIns="91440" bIns="45720" rtlCol="0"/>
          <a:lstStyle>
            <a:lvl1pPr algn="r">
              <a:defRPr sz="1200"/>
            </a:lvl1pPr>
          </a:lstStyle>
          <a:p>
            <a:fld id="{99532C72-D34E-FE41-B404-95BFEDF5D26E}" type="datetimeFigureOut">
              <a:rPr lang="en-US" smtClean="0"/>
              <a:t>5/8/2017</a:t>
            </a:fld>
            <a:endParaRPr lang="en-US"/>
          </a:p>
        </p:txBody>
      </p:sp>
      <p:sp>
        <p:nvSpPr>
          <p:cNvPr id="4" name="Slide Image Placeholder 3"/>
          <p:cNvSpPr>
            <a:spLocks noGrp="1" noRot="1" noChangeAspect="1"/>
          </p:cNvSpPr>
          <p:nvPr>
            <p:ph type="sldImg" idx="2"/>
          </p:nvPr>
        </p:nvSpPr>
        <p:spPr>
          <a:xfrm>
            <a:off x="917575" y="746125"/>
            <a:ext cx="4972050" cy="37290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a:defRPr sz="1200"/>
            </a:lvl1pPr>
          </a:lstStyle>
          <a:p>
            <a:fld id="{C07B952C-7151-6A44-BF3E-D396E01C04A5}" type="slidenum">
              <a:rPr lang="en-US" smtClean="0"/>
              <a:t>‹#›</a:t>
            </a:fld>
            <a:endParaRPr lang="en-US"/>
          </a:p>
        </p:txBody>
      </p:sp>
    </p:spTree>
    <p:extLst>
      <p:ext uri="{BB962C8B-B14F-4D97-AF65-F5344CB8AC3E}">
        <p14:creationId xmlns:p14="http://schemas.microsoft.com/office/powerpoint/2010/main" val="42315567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7B952C-7151-6A44-BF3E-D396E01C04A5}" type="slidenum">
              <a:rPr lang="en-US" smtClean="0"/>
              <a:t>1</a:t>
            </a:fld>
            <a:endParaRPr lang="en-US"/>
          </a:p>
        </p:txBody>
      </p:sp>
    </p:spTree>
    <p:extLst>
      <p:ext uri="{BB962C8B-B14F-4D97-AF65-F5344CB8AC3E}">
        <p14:creationId xmlns:p14="http://schemas.microsoft.com/office/powerpoint/2010/main" val="2129784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ARCHER Champions launched in March 2016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Champions networks are appearing linked to many different areas including HPC.</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ARCHER Champions began in May 2016 with meetings held every 6 months since at different locations around the UK.</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Principal focus on providing local support and advice on appropriate HPC.  Champions will know about routes to access and application procedures for ARCHER</a:t>
            </a:r>
          </a:p>
          <a:p>
            <a:r>
              <a:rPr lang="en-GB" sz="1200" b="0" i="0" u="none" strike="noStrike" kern="1200" baseline="0" dirty="0" smtClean="0">
                <a:solidFill>
                  <a:schemeClr val="tx1"/>
                </a:solidFill>
                <a:latin typeface="+mn-lt"/>
                <a:ea typeface="+mn-ea"/>
                <a:cs typeface="+mn-cs"/>
              </a:rPr>
              <a:t>So users can be directed to best resource, be that local, regional or National i.e. ARCHER</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The aim is to provide an informal network of contacts around the UK who are familiar with all aspects of the ARCHER service. </a:t>
            </a:r>
          </a:p>
          <a:p>
            <a:r>
              <a:rPr lang="en-GB" sz="1200" b="0" i="0" u="none" strike="noStrike" kern="1200" baseline="0" dirty="0" smtClean="0">
                <a:solidFill>
                  <a:schemeClr val="tx1"/>
                </a:solidFill>
                <a:latin typeface="+mn-lt"/>
                <a:ea typeface="+mn-ea"/>
                <a:cs typeface="+mn-cs"/>
              </a:rPr>
              <a:t>being able to talk to someone in their own institution is better than making more formal enquiries via the ARCHER helpdesk.</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Also building close links to the Regional Tier-2 Champions with many Champions involved in both so able to provide best guidance, direction and support regardless of level of user.</a:t>
            </a:r>
          </a:p>
          <a:p>
            <a:endParaRPr lang="en-GB" sz="1200" b="0" i="0" u="none" strike="noStrike" kern="1200" baseline="0" dirty="0" smtClean="0">
              <a:solidFill>
                <a:schemeClr val="tx1"/>
              </a:solidFill>
              <a:latin typeface="+mn-lt"/>
              <a:ea typeface="+mn-ea"/>
              <a:cs typeface="+mn-cs"/>
            </a:endParaRPr>
          </a:p>
          <a:p>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07B952C-7151-6A44-BF3E-D396E01C04A5}" type="slidenum">
              <a:rPr lang="en-US" smtClean="0"/>
              <a:t>10</a:t>
            </a:fld>
            <a:endParaRPr lang="en-US"/>
          </a:p>
        </p:txBody>
      </p:sp>
    </p:spTree>
    <p:extLst>
      <p:ext uri="{BB962C8B-B14F-4D97-AF65-F5344CB8AC3E}">
        <p14:creationId xmlns:p14="http://schemas.microsoft.com/office/powerpoint/2010/main" val="3571107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A novel method to raise the public profile of HPC and inform a wide audience about what goes on, on ARCHER has been our </a:t>
            </a:r>
          </a:p>
          <a:p>
            <a:r>
              <a:rPr lang="en-GB" sz="1200" b="0" i="0" u="none" strike="noStrike" kern="1200" baseline="0" dirty="0" smtClean="0">
                <a:solidFill>
                  <a:schemeClr val="tx1"/>
                </a:solidFill>
                <a:latin typeface="+mn-lt"/>
                <a:ea typeface="+mn-ea"/>
                <a:cs typeface="+mn-cs"/>
              </a:rPr>
              <a:t>ARCHER Image Competition [14] which has run very successfully for three years now.</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ARCHER submit images based on their work on ARCHER which demonstrate “ARCHER Enabling Research”.</a:t>
            </a:r>
          </a:p>
          <a:p>
            <a:r>
              <a:rPr lang="en-GB" sz="1200" b="0" i="0" u="none" strike="noStrike" kern="1200" baseline="0" dirty="0" smtClean="0">
                <a:solidFill>
                  <a:schemeClr val="tx1"/>
                </a:solidFill>
                <a:latin typeface="+mn-lt"/>
                <a:ea typeface="+mn-ea"/>
                <a:cs typeface="+mn-cs"/>
              </a:rPr>
              <a:t>The winning entry is awarded a cash prize of £250 and is invited to write up a Case Study of their research</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over 30 entries each year, all of a very high standard      entries are displayed in galleries on our ARCHER Web site</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The top twelve entries each year published as a calendar [16] for the past three year. </a:t>
            </a:r>
          </a:p>
          <a:p>
            <a:r>
              <a:rPr lang="en-GB" sz="1200" b="0" i="0" u="none" strike="noStrike" kern="1200" baseline="0" dirty="0" smtClean="0">
                <a:solidFill>
                  <a:schemeClr val="tx1"/>
                </a:solidFill>
                <a:latin typeface="+mn-lt"/>
                <a:ea typeface="+mn-ea"/>
                <a:cs typeface="+mn-cs"/>
              </a:rPr>
              <a:t>In 2016, 600 copies were distributed to a wide variety of destinations </a:t>
            </a:r>
          </a:p>
          <a:p>
            <a:r>
              <a:rPr lang="en-GB" sz="1200" b="0" i="0" u="none" strike="noStrike" kern="1200" baseline="0" dirty="0" smtClean="0">
                <a:solidFill>
                  <a:schemeClr val="tx1"/>
                </a:solidFill>
                <a:latin typeface="+mn-lt"/>
                <a:ea typeface="+mn-ea"/>
                <a:cs typeface="+mn-cs"/>
              </a:rPr>
              <a:t>including ARCHER PIs and users, University personnel both here in Edinburgh and around the UK and Europe, </a:t>
            </a:r>
          </a:p>
          <a:p>
            <a:r>
              <a:rPr lang="en-GB" sz="1200" b="0" i="0" u="none" strike="noStrike" kern="1200" baseline="0" dirty="0" smtClean="0">
                <a:solidFill>
                  <a:schemeClr val="tx1"/>
                </a:solidFill>
                <a:latin typeface="+mn-lt"/>
                <a:ea typeface="+mn-ea"/>
                <a:cs typeface="+mn-cs"/>
              </a:rPr>
              <a:t>science centres, schools and many other individuals and organisations who have an interest in ARCHER and UK HPC.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providing a library of attractive images with accompanying text describing the underlying science. </a:t>
            </a:r>
          </a:p>
          <a:p>
            <a:r>
              <a:rPr lang="en-GB" sz="1200" b="0" i="0" u="none" strike="noStrike" kern="1200" baseline="0" dirty="0" smtClean="0">
                <a:solidFill>
                  <a:schemeClr val="tx1"/>
                </a:solidFill>
                <a:latin typeface="+mn-lt"/>
                <a:ea typeface="+mn-ea"/>
                <a:cs typeface="+mn-cs"/>
              </a:rPr>
              <a:t>authors and their institution benefit from raised profile and impact, </a:t>
            </a:r>
          </a:p>
          <a:p>
            <a:r>
              <a:rPr lang="en-GB" sz="1200" b="0" i="0" u="none" strike="noStrike" kern="1200" baseline="0" dirty="0" smtClean="0">
                <a:solidFill>
                  <a:schemeClr val="tx1"/>
                </a:solidFill>
                <a:latin typeface="+mn-lt"/>
                <a:ea typeface="+mn-ea"/>
                <a:cs typeface="+mn-cs"/>
              </a:rPr>
              <a:t>something which is increasingly important in obtaining funding in the UK.</a:t>
            </a:r>
            <a:endParaRPr lang="en-GB" dirty="0"/>
          </a:p>
        </p:txBody>
      </p:sp>
      <p:sp>
        <p:nvSpPr>
          <p:cNvPr id="4" name="Slide Number Placeholder 3"/>
          <p:cNvSpPr>
            <a:spLocks noGrp="1"/>
          </p:cNvSpPr>
          <p:nvPr>
            <p:ph type="sldNum" sz="quarter" idx="10"/>
          </p:nvPr>
        </p:nvSpPr>
        <p:spPr/>
        <p:txBody>
          <a:bodyPr/>
          <a:lstStyle/>
          <a:p>
            <a:fld id="{C07B952C-7151-6A44-BF3E-D396E01C04A5}" type="slidenum">
              <a:rPr lang="en-US" smtClean="0"/>
              <a:t>11</a:t>
            </a:fld>
            <a:endParaRPr lang="en-US"/>
          </a:p>
        </p:txBody>
      </p:sp>
    </p:spTree>
    <p:extLst>
      <p:ext uri="{BB962C8B-B14F-4D97-AF65-F5344CB8AC3E}">
        <p14:creationId xmlns:p14="http://schemas.microsoft.com/office/powerpoint/2010/main" val="3646758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The ARCHER driving test launched in February 2015.</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novice users were attending our Hands-on Introduction to HPC training course, </a:t>
            </a:r>
          </a:p>
          <a:p>
            <a:r>
              <a:rPr lang="en-GB" sz="1200" b="0" i="0" u="none" strike="noStrike" kern="1200" baseline="0" dirty="0" smtClean="0">
                <a:solidFill>
                  <a:schemeClr val="tx1"/>
                </a:solidFill>
                <a:latin typeface="+mn-lt"/>
                <a:ea typeface="+mn-ea"/>
                <a:cs typeface="+mn-cs"/>
              </a:rPr>
              <a:t>they were given access to an ARCHER guest user account,</a:t>
            </a:r>
          </a:p>
          <a:p>
            <a:r>
              <a:rPr lang="en-GB" sz="1200" b="0" i="0" u="none" strike="noStrike" kern="1200" baseline="0" dirty="0" smtClean="0">
                <a:solidFill>
                  <a:schemeClr val="tx1"/>
                </a:solidFill>
                <a:latin typeface="+mn-lt"/>
                <a:ea typeface="+mn-ea"/>
                <a:cs typeface="+mn-cs"/>
              </a:rPr>
              <a:t>once the course ended they no longer had any access to ARCHER, or possibly any HPC system at all, </a:t>
            </a:r>
          </a:p>
          <a:p>
            <a:r>
              <a:rPr lang="en-GB" sz="1200" b="0" i="0" u="none" strike="noStrike" kern="1200" baseline="0" dirty="0" smtClean="0">
                <a:solidFill>
                  <a:schemeClr val="tx1"/>
                </a:solidFill>
                <a:latin typeface="+mn-lt"/>
                <a:ea typeface="+mn-ea"/>
                <a:cs typeface="+mn-cs"/>
              </a:rPr>
              <a:t>To practice what they had just learned or try out ideas on how to apply their new knowledge to their own research areas.</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a 'test' as a gateway to providing low-barrier access may seem counter-intuitive, </a:t>
            </a:r>
          </a:p>
          <a:p>
            <a:r>
              <a:rPr lang="en-GB" sz="1200" b="0" i="0" u="none" strike="noStrike" kern="1200" baseline="0" dirty="0" smtClean="0">
                <a:solidFill>
                  <a:schemeClr val="tx1"/>
                </a:solidFill>
                <a:latin typeface="+mn-lt"/>
                <a:ea typeface="+mn-ea"/>
                <a:cs typeface="+mn-cs"/>
              </a:rPr>
              <a:t>designed to be extremely easy to pass for anyone who has only the most basic knowledge about HPC.</a:t>
            </a:r>
          </a:p>
          <a:p>
            <a:endParaRPr lang="en-GB" dirty="0"/>
          </a:p>
        </p:txBody>
      </p:sp>
      <p:sp>
        <p:nvSpPr>
          <p:cNvPr id="4" name="Slide Number Placeholder 3"/>
          <p:cNvSpPr>
            <a:spLocks noGrp="1"/>
          </p:cNvSpPr>
          <p:nvPr>
            <p:ph type="sldNum" sz="quarter" idx="10"/>
          </p:nvPr>
        </p:nvSpPr>
        <p:spPr/>
        <p:txBody>
          <a:bodyPr/>
          <a:lstStyle/>
          <a:p>
            <a:fld id="{C07B952C-7151-6A44-BF3E-D396E01C04A5}" type="slidenum">
              <a:rPr lang="en-US" smtClean="0"/>
              <a:t>12</a:t>
            </a:fld>
            <a:endParaRPr lang="en-US"/>
          </a:p>
        </p:txBody>
      </p:sp>
    </p:spTree>
    <p:extLst>
      <p:ext uri="{BB962C8B-B14F-4D97-AF65-F5344CB8AC3E}">
        <p14:creationId xmlns:p14="http://schemas.microsoft.com/office/powerpoint/2010/main" val="3636966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smtClean="0">
              <a:solidFill>
                <a:schemeClr val="tx1"/>
              </a:solidFill>
              <a:latin typeface="+mn-lt"/>
              <a:ea typeface="+mn-ea"/>
              <a:cs typeface="+mn-cs"/>
            </a:endParaRPr>
          </a:p>
          <a:p>
            <a:r>
              <a:rPr lang="en-GB" dirty="0" smtClean="0"/>
              <a:t>The questions are designed to be simple </a:t>
            </a:r>
          </a:p>
          <a:p>
            <a:endParaRPr lang="en-GB" dirty="0" smtClean="0"/>
          </a:p>
          <a:p>
            <a:r>
              <a:rPr lang="en-GB" dirty="0" smtClean="0"/>
              <a:t>They are asking</a:t>
            </a:r>
            <a:r>
              <a:rPr lang="en-GB" baseline="0" dirty="0" smtClean="0"/>
              <a:t> simple questions about the basics of HPC such as file systems, IO, running jobs, compiling</a:t>
            </a:r>
          </a:p>
          <a:p>
            <a:endParaRPr lang="en-GB" dirty="0" smtClean="0"/>
          </a:p>
          <a:p>
            <a:r>
              <a:rPr lang="en-GB" dirty="0" smtClean="0"/>
              <a:t>Avoids the potential deluge of people with no real interest</a:t>
            </a:r>
            <a:r>
              <a:rPr lang="en-GB" baseline="0" dirty="0" smtClean="0"/>
              <a:t> or any understanding just randomly clicking a “sign-me-up” button</a:t>
            </a:r>
            <a:endParaRPr lang="en-GB" dirty="0" smtClean="0"/>
          </a:p>
          <a:p>
            <a:endParaRPr lang="en-GB" sz="1200" b="0" i="0" u="none" strike="noStrike" kern="1200" baseline="0" dirty="0" smtClean="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smtClean="0"/>
              <a:t>But the mere fact of having completed the test assigns some ‘value’ to the reward of time on the machine </a:t>
            </a:r>
          </a:p>
          <a:p>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07B952C-7151-6A44-BF3E-D396E01C04A5}" type="slidenum">
              <a:rPr lang="en-US" smtClean="0"/>
              <a:t>13</a:t>
            </a:fld>
            <a:endParaRPr lang="en-US"/>
          </a:p>
        </p:txBody>
      </p:sp>
    </p:spTree>
    <p:extLst>
      <p:ext uri="{BB962C8B-B14F-4D97-AF65-F5344CB8AC3E}">
        <p14:creationId xmlns:p14="http://schemas.microsoft.com/office/powerpoint/2010/main" val="2818768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We then developed a bank of questions, sub-divided into different topic areas:</a:t>
            </a:r>
          </a:p>
          <a:p>
            <a:r>
              <a:rPr lang="en-GB" sz="1200" b="0" i="0" u="none" strike="noStrike" kern="1200" baseline="0" dirty="0" smtClean="0">
                <a:solidFill>
                  <a:schemeClr val="tx1"/>
                </a:solidFill>
                <a:latin typeface="+mn-lt"/>
                <a:ea typeface="+mn-ea"/>
                <a:cs typeface="+mn-cs"/>
              </a:rPr>
              <a:t>Compiling, Hardware, I/O, PBS job scheduler, Programming, Running jobs</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From this bank of over 100 questions, a quiz comprising 20 questions is presented to each site visitor</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all the introductory materials are readily available online.</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We video-recorded a run of the Hands-on Introduction to HPC training course on ARCHER YouTube channel</a:t>
            </a:r>
          </a:p>
          <a:p>
            <a:r>
              <a:rPr lang="en-GB" sz="1200" b="0" i="0" u="none" strike="noStrike" kern="1200" baseline="0" dirty="0" smtClean="0">
                <a:solidFill>
                  <a:schemeClr val="tx1"/>
                </a:solidFill>
                <a:latin typeface="+mn-lt"/>
                <a:ea typeface="+mn-ea"/>
                <a:cs typeface="+mn-cs"/>
              </a:rPr>
              <a:t>made sure a full set of the course materials, including the PowerPoint, practical task handouts and resource files all available</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This ensured that anyone could access the materials to either walk through </a:t>
            </a:r>
          </a:p>
          <a:p>
            <a:r>
              <a:rPr lang="en-GB" sz="1200" b="0" i="0" u="none" strike="noStrike" kern="1200" baseline="0" dirty="0" smtClean="0">
                <a:solidFill>
                  <a:schemeClr val="tx1"/>
                </a:solidFill>
                <a:latin typeface="+mn-lt"/>
                <a:ea typeface="+mn-ea"/>
                <a:cs typeface="+mn-cs"/>
              </a:rPr>
              <a:t>independently or to act as a refresher for the face-to-face training.</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Almost 90% (259/292) of people attempting the Driving Test have achieved a pass, </a:t>
            </a:r>
          </a:p>
          <a:p>
            <a:r>
              <a:rPr lang="en-GB" sz="1200" b="0" i="0" u="none" strike="noStrike" kern="1200" baseline="0" dirty="0" smtClean="0">
                <a:solidFill>
                  <a:schemeClr val="tx1"/>
                </a:solidFill>
                <a:latin typeface="+mn-lt"/>
                <a:ea typeface="+mn-ea"/>
                <a:cs typeface="+mn-cs"/>
              </a:rPr>
              <a:t>though some of them have taken two or more attempts.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All but a handful of who don’t pass have not even attempted most of the questions which suggests they stumbled across the page and had a look, but really were not motivated to complete the test.</a:t>
            </a:r>
          </a:p>
          <a:p>
            <a:endParaRPr lang="en-GB" dirty="0" smtClean="0"/>
          </a:p>
          <a:p>
            <a:r>
              <a:rPr lang="en-GB" dirty="0" smtClean="0"/>
              <a:t>Also hopefully</a:t>
            </a:r>
            <a:r>
              <a:rPr lang="en-GB" baseline="0" dirty="0" smtClean="0"/>
              <a:t> makes getting started less daunting as they are reassured that they ‘know what they are doing’ by the time they have the sign-in details.</a:t>
            </a:r>
            <a:endParaRPr lang="en-GB" dirty="0"/>
          </a:p>
        </p:txBody>
      </p:sp>
      <p:sp>
        <p:nvSpPr>
          <p:cNvPr id="4" name="Slide Number Placeholder 3"/>
          <p:cNvSpPr>
            <a:spLocks noGrp="1"/>
          </p:cNvSpPr>
          <p:nvPr>
            <p:ph type="sldNum" sz="quarter" idx="10"/>
          </p:nvPr>
        </p:nvSpPr>
        <p:spPr/>
        <p:txBody>
          <a:bodyPr/>
          <a:lstStyle/>
          <a:p>
            <a:fld id="{C07B952C-7151-6A44-BF3E-D396E01C04A5}" type="slidenum">
              <a:rPr lang="en-US" smtClean="0"/>
              <a:t>14</a:t>
            </a:fld>
            <a:endParaRPr lang="en-US"/>
          </a:p>
        </p:txBody>
      </p:sp>
    </p:spTree>
    <p:extLst>
      <p:ext uri="{BB962C8B-B14F-4D97-AF65-F5344CB8AC3E}">
        <p14:creationId xmlns:p14="http://schemas.microsoft.com/office/powerpoint/2010/main" val="4097461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 only has taking the test been popular</a:t>
            </a:r>
            <a:r>
              <a:rPr lang="en-GB" baseline="0" dirty="0" smtClean="0"/>
              <a:t>, with almost 200 accounts set up in the first two years, </a:t>
            </a:r>
          </a:p>
          <a:p>
            <a:endParaRPr lang="en-GB" baseline="0" dirty="0" smtClean="0"/>
          </a:p>
          <a:p>
            <a:r>
              <a:rPr lang="en-GB" baseline="0" dirty="0" smtClean="0"/>
              <a:t>but a very high percentage of the accounts have been actively used.</a:t>
            </a:r>
          </a:p>
          <a:p>
            <a:endParaRPr lang="en-GB" baseline="0" dirty="0" smtClean="0"/>
          </a:p>
        </p:txBody>
      </p:sp>
      <p:sp>
        <p:nvSpPr>
          <p:cNvPr id="4" name="Slide Number Placeholder 3"/>
          <p:cNvSpPr>
            <a:spLocks noGrp="1"/>
          </p:cNvSpPr>
          <p:nvPr>
            <p:ph type="sldNum" sz="quarter" idx="10"/>
          </p:nvPr>
        </p:nvSpPr>
        <p:spPr/>
        <p:txBody>
          <a:bodyPr/>
          <a:lstStyle/>
          <a:p>
            <a:fld id="{C07B952C-7151-6A44-BF3E-D396E01C04A5}" type="slidenum">
              <a:rPr lang="en-US" smtClean="0"/>
              <a:t>15</a:t>
            </a:fld>
            <a:endParaRPr lang="en-US"/>
          </a:p>
        </p:txBody>
      </p:sp>
    </p:spTree>
    <p:extLst>
      <p:ext uri="{BB962C8B-B14F-4D97-AF65-F5344CB8AC3E}">
        <p14:creationId xmlns:p14="http://schemas.microsoft.com/office/powerpoint/2010/main" val="2869754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usage patter</a:t>
            </a:r>
            <a:r>
              <a:rPr lang="en-GB" baseline="0" dirty="0" smtClean="0"/>
              <a:t>n shows that many of the users who get access to ARCHER via the test are running predominantly small jobs – presumably getting a feel for how to submit a job, running against small samples of data, but there are also a significant proportion running bigger scale jobs although when compared against the total user population of ARCHER, there are unsurprisingly few able to run jobs which require large amounts of CPU to run – because the Driving Test only awards a very limited budget.</a:t>
            </a:r>
            <a:endParaRPr lang="en-GB" dirty="0"/>
          </a:p>
        </p:txBody>
      </p:sp>
      <p:sp>
        <p:nvSpPr>
          <p:cNvPr id="4" name="Slide Number Placeholder 3"/>
          <p:cNvSpPr>
            <a:spLocks noGrp="1"/>
          </p:cNvSpPr>
          <p:nvPr>
            <p:ph type="sldNum" sz="quarter" idx="10"/>
          </p:nvPr>
        </p:nvSpPr>
        <p:spPr/>
        <p:txBody>
          <a:bodyPr/>
          <a:lstStyle/>
          <a:p>
            <a:fld id="{C07B952C-7151-6A44-BF3E-D396E01C04A5}" type="slidenum">
              <a:rPr lang="en-US" smtClean="0"/>
              <a:t>16</a:t>
            </a:fld>
            <a:endParaRPr lang="en-US"/>
          </a:p>
        </p:txBody>
      </p:sp>
    </p:spTree>
    <p:extLst>
      <p:ext uri="{BB962C8B-B14F-4D97-AF65-F5344CB8AC3E}">
        <p14:creationId xmlns:p14="http://schemas.microsoft.com/office/powerpoint/2010/main" val="3143998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Moreover,</a:t>
            </a:r>
            <a:r>
              <a:rPr lang="en-GB" baseline="0" dirty="0" smtClean="0"/>
              <a:t> we can also clearly see that the Driving Test users are not just running one or two test jobs – the modal value is in excess of 200 jobs per user, clearly demonstrating that it is enabling a real opportunity to run whole series of jobs.</a:t>
            </a:r>
            <a:endParaRPr lang="en-GB" dirty="0"/>
          </a:p>
        </p:txBody>
      </p:sp>
      <p:sp>
        <p:nvSpPr>
          <p:cNvPr id="4" name="Slide Number Placeholder 3"/>
          <p:cNvSpPr>
            <a:spLocks noGrp="1"/>
          </p:cNvSpPr>
          <p:nvPr>
            <p:ph type="sldNum" sz="quarter" idx="10"/>
          </p:nvPr>
        </p:nvSpPr>
        <p:spPr/>
        <p:txBody>
          <a:bodyPr/>
          <a:lstStyle/>
          <a:p>
            <a:fld id="{C07B952C-7151-6A44-BF3E-D396E01C04A5}" type="slidenum">
              <a:rPr lang="en-US" smtClean="0"/>
              <a:t>17</a:t>
            </a:fld>
            <a:endParaRPr lang="en-US"/>
          </a:p>
        </p:txBody>
      </p:sp>
    </p:spTree>
    <p:extLst>
      <p:ext uri="{BB962C8B-B14F-4D97-AF65-F5344CB8AC3E}">
        <p14:creationId xmlns:p14="http://schemas.microsoft.com/office/powerpoint/2010/main" val="1470412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Training</a:t>
            </a:r>
            <a:r>
              <a:rPr lang="en-GB" baseline="0" dirty="0" smtClean="0"/>
              <a:t> is absolutely essential go getting new users onto HPC and developing the necessary skills for those users to make effective use.</a:t>
            </a:r>
          </a:p>
          <a:p>
            <a:endParaRPr lang="en-GB" baseline="0" dirty="0" smtClean="0"/>
          </a:p>
          <a:p>
            <a:r>
              <a:rPr lang="en-GB" baseline="0" dirty="0" smtClean="0"/>
              <a:t>Much of our training is traditional, face-to-face, classroom based training and we have an extensive curriculum of courses on offer.</a:t>
            </a:r>
            <a:endParaRPr lang="en-GB" dirty="0"/>
          </a:p>
        </p:txBody>
      </p:sp>
      <p:sp>
        <p:nvSpPr>
          <p:cNvPr id="4" name="Slide Number Placeholder 3"/>
          <p:cNvSpPr>
            <a:spLocks noGrp="1"/>
          </p:cNvSpPr>
          <p:nvPr>
            <p:ph type="sldNum" sz="quarter" idx="10"/>
          </p:nvPr>
        </p:nvSpPr>
        <p:spPr/>
        <p:txBody>
          <a:bodyPr/>
          <a:lstStyle/>
          <a:p>
            <a:fld id="{C07B952C-7151-6A44-BF3E-D396E01C04A5}" type="slidenum">
              <a:rPr lang="en-US" smtClean="0"/>
              <a:t>18</a:t>
            </a:fld>
            <a:endParaRPr lang="en-US"/>
          </a:p>
        </p:txBody>
      </p:sp>
    </p:spTree>
    <p:extLst>
      <p:ext uri="{BB962C8B-B14F-4D97-AF65-F5344CB8AC3E}">
        <p14:creationId xmlns:p14="http://schemas.microsoft.com/office/powerpoint/2010/main" val="2316897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Face</a:t>
            </a:r>
            <a:r>
              <a:rPr lang="en-GB" baseline="0" dirty="0" smtClean="0"/>
              <a:t> to face teaching may not be novel, </a:t>
            </a:r>
          </a:p>
          <a:p>
            <a:r>
              <a:rPr lang="en-GB" baseline="0" dirty="0" smtClean="0"/>
              <a:t>But providing a route-map through the range of options helps users to select appropriate courses</a:t>
            </a:r>
          </a:p>
          <a:p>
            <a:r>
              <a:rPr lang="en-GB" baseline="0" dirty="0" smtClean="0"/>
              <a:t>And helps guide them from novice to expert user</a:t>
            </a:r>
            <a:endParaRPr lang="en-GB" dirty="0"/>
          </a:p>
        </p:txBody>
      </p:sp>
      <p:sp>
        <p:nvSpPr>
          <p:cNvPr id="4" name="Slide Number Placeholder 3"/>
          <p:cNvSpPr>
            <a:spLocks noGrp="1"/>
          </p:cNvSpPr>
          <p:nvPr>
            <p:ph type="sldNum" sz="quarter" idx="10"/>
          </p:nvPr>
        </p:nvSpPr>
        <p:spPr/>
        <p:txBody>
          <a:bodyPr/>
          <a:lstStyle/>
          <a:p>
            <a:fld id="{C07B952C-7151-6A44-BF3E-D396E01C04A5}" type="slidenum">
              <a:rPr lang="en-US" smtClean="0"/>
              <a:t>19</a:t>
            </a:fld>
            <a:endParaRPr lang="en-US"/>
          </a:p>
        </p:txBody>
      </p:sp>
    </p:spTree>
    <p:extLst>
      <p:ext uri="{BB962C8B-B14F-4D97-AF65-F5344CB8AC3E}">
        <p14:creationId xmlns:p14="http://schemas.microsoft.com/office/powerpoint/2010/main" val="3846747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7B952C-7151-6A44-BF3E-D396E01C04A5}" type="slidenum">
              <a:rPr lang="en-US" smtClean="0"/>
              <a:t>2</a:t>
            </a:fld>
            <a:endParaRPr lang="en-US"/>
          </a:p>
        </p:txBody>
      </p:sp>
    </p:spTree>
    <p:extLst>
      <p:ext uri="{BB962C8B-B14F-4D97-AF65-F5344CB8AC3E}">
        <p14:creationId xmlns:p14="http://schemas.microsoft.com/office/powerpoint/2010/main" val="164925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 also do intensive workshops where the proportion of tutors to attendees is much higher</a:t>
            </a:r>
          </a:p>
          <a:p>
            <a:r>
              <a:rPr lang="en-GB" baseline="0" dirty="0" smtClean="0"/>
              <a:t>Such as our annual “Porting and Optimisation workshop”</a:t>
            </a:r>
          </a:p>
          <a:p>
            <a:endParaRPr lang="en-GB" baseline="0" dirty="0" smtClean="0"/>
          </a:p>
          <a:p>
            <a:r>
              <a:rPr lang="en-GB" baseline="0" dirty="0" smtClean="0"/>
              <a:t>Attendees bring a specific code to the workshop where one of our team work with them over a whole day to help them port the code to ARCHER and/or look at ways of improving how their code runs.  By getting information about the code, and matching the EPCC team member with appropriate experience and expertise with the delegates, we are able to maximise the benefit which helps not just that participant but the whole ARCHER community, when more effective use of the machine can be enabled.</a:t>
            </a:r>
            <a:endParaRPr lang="en-GB" dirty="0"/>
          </a:p>
        </p:txBody>
      </p:sp>
      <p:sp>
        <p:nvSpPr>
          <p:cNvPr id="4" name="Slide Number Placeholder 3"/>
          <p:cNvSpPr>
            <a:spLocks noGrp="1"/>
          </p:cNvSpPr>
          <p:nvPr>
            <p:ph type="sldNum" sz="quarter" idx="10"/>
          </p:nvPr>
        </p:nvSpPr>
        <p:spPr/>
        <p:txBody>
          <a:bodyPr/>
          <a:lstStyle/>
          <a:p>
            <a:fld id="{C07B952C-7151-6A44-BF3E-D396E01C04A5}" type="slidenum">
              <a:rPr lang="en-US" smtClean="0"/>
              <a:t>20</a:t>
            </a:fld>
            <a:endParaRPr lang="en-US"/>
          </a:p>
        </p:txBody>
      </p:sp>
    </p:spTree>
    <p:extLst>
      <p:ext uri="{BB962C8B-B14F-4D97-AF65-F5344CB8AC3E}">
        <p14:creationId xmlns:p14="http://schemas.microsoft.com/office/powerpoint/2010/main" val="587502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7B952C-7151-6A44-BF3E-D396E01C04A5}" type="slidenum">
              <a:rPr lang="en-US" smtClean="0"/>
              <a:t>21</a:t>
            </a:fld>
            <a:endParaRPr lang="en-US"/>
          </a:p>
        </p:txBody>
      </p:sp>
    </p:spTree>
    <p:extLst>
      <p:ext uri="{BB962C8B-B14F-4D97-AF65-F5344CB8AC3E}">
        <p14:creationId xmlns:p14="http://schemas.microsoft.com/office/powerpoint/2010/main" val="3757419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previous runs of all</a:t>
            </a:r>
            <a:r>
              <a:rPr lang="en-GB" baseline="0" dirty="0" smtClean="0"/>
              <a:t> our face to face courses are archived online so the lecture slides, course materials, practical handouts and solutions are all available for anyone to use to refresh their memory of a course they attended, or to use as self-teaching materials if they are unable to attend a course.</a:t>
            </a:r>
            <a:endParaRPr lang="en-GB" dirty="0"/>
          </a:p>
        </p:txBody>
      </p:sp>
      <p:sp>
        <p:nvSpPr>
          <p:cNvPr id="4" name="Slide Number Placeholder 3"/>
          <p:cNvSpPr>
            <a:spLocks noGrp="1"/>
          </p:cNvSpPr>
          <p:nvPr>
            <p:ph type="sldNum" sz="quarter" idx="10"/>
          </p:nvPr>
        </p:nvSpPr>
        <p:spPr/>
        <p:txBody>
          <a:bodyPr/>
          <a:lstStyle/>
          <a:p>
            <a:fld id="{C07B952C-7151-6A44-BF3E-D396E01C04A5}" type="slidenum">
              <a:rPr lang="en-US" smtClean="0"/>
              <a:t>22</a:t>
            </a:fld>
            <a:endParaRPr lang="en-US"/>
          </a:p>
        </p:txBody>
      </p:sp>
    </p:spTree>
    <p:extLst>
      <p:ext uri="{BB962C8B-B14F-4D97-AF65-F5344CB8AC3E}">
        <p14:creationId xmlns:p14="http://schemas.microsoft.com/office/powerpoint/2010/main" val="2951509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addition, some of our</a:t>
            </a:r>
            <a:r>
              <a:rPr lang="en-GB" baseline="0" dirty="0" smtClean="0"/>
              <a:t> core courses have been videoed and are available via our YouTube channel, featuring not only the usual course materials but also the video of a live presenter working through the lessons in a classroom.</a:t>
            </a:r>
            <a:endParaRPr lang="en-GB" dirty="0"/>
          </a:p>
        </p:txBody>
      </p:sp>
      <p:sp>
        <p:nvSpPr>
          <p:cNvPr id="4" name="Slide Number Placeholder 3"/>
          <p:cNvSpPr>
            <a:spLocks noGrp="1"/>
          </p:cNvSpPr>
          <p:nvPr>
            <p:ph type="sldNum" sz="quarter" idx="10"/>
          </p:nvPr>
        </p:nvSpPr>
        <p:spPr/>
        <p:txBody>
          <a:bodyPr/>
          <a:lstStyle/>
          <a:p>
            <a:fld id="{C07B952C-7151-6A44-BF3E-D396E01C04A5}" type="slidenum">
              <a:rPr lang="en-US" smtClean="0"/>
              <a:t>23</a:t>
            </a:fld>
            <a:endParaRPr lang="en-US"/>
          </a:p>
        </p:txBody>
      </p:sp>
    </p:spTree>
    <p:extLst>
      <p:ext uri="{BB962C8B-B14F-4D97-AF65-F5344CB8AC3E}">
        <p14:creationId xmlns:p14="http://schemas.microsoft.com/office/powerpoint/2010/main" val="3037423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well as training</a:t>
            </a:r>
            <a:r>
              <a:rPr lang="en-GB" baseline="0" dirty="0" smtClean="0"/>
              <a:t> to use HPC, we provide training for using the SAFE which is our web-based management system for managing user accounts and projects for ARCHER.   Getting on to SAFE and using it are a vital first step to getting a machine account on ARCHER.</a:t>
            </a:r>
          </a:p>
          <a:p>
            <a:endParaRPr lang="en-GB" dirty="0" smtClean="0"/>
          </a:p>
          <a:p>
            <a:r>
              <a:rPr lang="en-GB" dirty="0" smtClean="0"/>
              <a:t>SAFE user guide and videos provide help for those</a:t>
            </a:r>
            <a:r>
              <a:rPr lang="en-GB" baseline="0" dirty="0" smtClean="0"/>
              <a:t> just getting started, signing up for an account on ARCHER and administering their account and their project.</a:t>
            </a:r>
          </a:p>
          <a:p>
            <a:endParaRPr lang="en-GB" baseline="0" dirty="0" smtClean="0"/>
          </a:p>
          <a:p>
            <a:r>
              <a:rPr lang="en-GB" baseline="0" dirty="0" smtClean="0"/>
              <a:t>Individual tasks have been screen-cast as a walk-through so even those for whom English is not their first language can follow along.  Each video is very short – many are less than a minute long – and focused on just one task.</a:t>
            </a:r>
            <a:endParaRPr lang="en-GB" dirty="0"/>
          </a:p>
        </p:txBody>
      </p:sp>
      <p:sp>
        <p:nvSpPr>
          <p:cNvPr id="4" name="Slide Number Placeholder 3"/>
          <p:cNvSpPr>
            <a:spLocks noGrp="1"/>
          </p:cNvSpPr>
          <p:nvPr>
            <p:ph type="sldNum" sz="quarter" idx="10"/>
          </p:nvPr>
        </p:nvSpPr>
        <p:spPr/>
        <p:txBody>
          <a:bodyPr/>
          <a:lstStyle/>
          <a:p>
            <a:fld id="{C07B952C-7151-6A44-BF3E-D396E01C04A5}" type="slidenum">
              <a:rPr lang="en-US" smtClean="0"/>
              <a:t>24</a:t>
            </a:fld>
            <a:endParaRPr lang="en-US"/>
          </a:p>
        </p:txBody>
      </p:sp>
    </p:spTree>
    <p:extLst>
      <p:ext uri="{BB962C8B-B14F-4D97-AF65-F5344CB8AC3E}">
        <p14:creationId xmlns:p14="http://schemas.microsoft.com/office/powerpoint/2010/main" val="18064648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Getting user feedback</a:t>
            </a:r>
            <a:r>
              <a:rPr lang="en-GB" baseline="0" dirty="0" smtClean="0"/>
              <a:t> on our Training activities and resources has always been important to us and we emphasise it’s importance in improving our existing courses and planning what we offer in the future.</a:t>
            </a:r>
          </a:p>
          <a:p>
            <a:endParaRPr lang="en-GB" baseline="0" dirty="0" smtClean="0"/>
          </a:p>
          <a:p>
            <a:r>
              <a:rPr lang="en-GB" baseline="0" dirty="0" smtClean="0"/>
              <a:t>Positive feedback, and evidence that we have responded to feedback and suggestions, is also considered important in maintaining funding for our training activities.</a:t>
            </a:r>
          </a:p>
          <a:p>
            <a:endParaRPr lang="en-GB" baseline="0" dirty="0" smtClean="0"/>
          </a:p>
        </p:txBody>
      </p:sp>
      <p:sp>
        <p:nvSpPr>
          <p:cNvPr id="4" name="Slide Number Placeholder 3"/>
          <p:cNvSpPr>
            <a:spLocks noGrp="1"/>
          </p:cNvSpPr>
          <p:nvPr>
            <p:ph type="sldNum" sz="quarter" idx="10"/>
          </p:nvPr>
        </p:nvSpPr>
        <p:spPr/>
        <p:txBody>
          <a:bodyPr/>
          <a:lstStyle/>
          <a:p>
            <a:fld id="{C07B952C-7151-6A44-BF3E-D396E01C04A5}" type="slidenum">
              <a:rPr lang="en-US" smtClean="0"/>
              <a:t>25</a:t>
            </a:fld>
            <a:endParaRPr lang="en-US"/>
          </a:p>
        </p:txBody>
      </p:sp>
    </p:spTree>
    <p:extLst>
      <p:ext uri="{BB962C8B-B14F-4D97-AF65-F5344CB8AC3E}">
        <p14:creationId xmlns:p14="http://schemas.microsoft.com/office/powerpoint/2010/main" val="26395880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To evaluate the Impact of our training we have adopted the Kirkpatrick, 4-stage model of impact </a:t>
            </a:r>
            <a:endParaRPr lang="en-GB"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07B952C-7151-6A44-BF3E-D396E01C04A5}" type="slidenum">
              <a:rPr lang="en-US" smtClean="0"/>
              <a:t>26</a:t>
            </a:fld>
            <a:endParaRPr lang="en-US"/>
          </a:p>
        </p:txBody>
      </p:sp>
    </p:spTree>
    <p:extLst>
      <p:ext uri="{BB962C8B-B14F-4D97-AF65-F5344CB8AC3E}">
        <p14:creationId xmlns:p14="http://schemas.microsoft.com/office/powerpoint/2010/main" val="152977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During face-to-face training, especially on introductory courses such as “Software Carpentry”, we ask for quick feedback on how the attendees feel the course is going e.g. in terms of depth of coverage of material, pace of delivery via hands up or traffic-lighting post-its where they stick a green post it on their laptop if all is well, and a red if they are stuck or struggling to keep up.</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07B952C-7151-6A44-BF3E-D396E01C04A5}" type="slidenum">
              <a:rPr lang="en-US" smtClean="0"/>
              <a:t>27</a:t>
            </a:fld>
            <a:endParaRPr lang="en-US"/>
          </a:p>
        </p:txBody>
      </p:sp>
    </p:spTree>
    <p:extLst>
      <p:ext uri="{BB962C8B-B14F-4D97-AF65-F5344CB8AC3E}">
        <p14:creationId xmlns:p14="http://schemas.microsoft.com/office/powerpoint/2010/main" val="230747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have also made use of mini-quizzes, where two or three quick multi-choice quiz questions are presented on the topics just covered to gauge how well they have grasped it and reveal any gaps or misunderstandings.  We have used the </a:t>
            </a:r>
            <a:r>
              <a:rPr lang="en-US" sz="1200" kern="1200" dirty="0" err="1" smtClean="0">
                <a:solidFill>
                  <a:schemeClr val="tx1"/>
                </a:solidFill>
                <a:effectLst/>
                <a:latin typeface="+mn-lt"/>
                <a:ea typeface="+mn-ea"/>
                <a:cs typeface="+mn-cs"/>
              </a:rPr>
              <a:t>Socrative</a:t>
            </a:r>
            <a:r>
              <a:rPr lang="en-US" sz="1200" kern="1200" dirty="0" smtClean="0">
                <a:solidFill>
                  <a:schemeClr val="tx1"/>
                </a:solidFill>
                <a:effectLst/>
                <a:latin typeface="+mn-lt"/>
                <a:ea typeface="+mn-ea"/>
                <a:cs typeface="+mn-cs"/>
              </a:rPr>
              <a:t> tool [31] for this which is particularly easy to use – it can be open in a browser window or a smart phone app whilst the course is ongoing.  The responses are instant and can be anonymous, which encourages full participation.</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07B952C-7151-6A44-BF3E-D396E01C04A5}" type="slidenum">
              <a:rPr lang="en-US" smtClean="0"/>
              <a:t>28</a:t>
            </a:fld>
            <a:endParaRPr lang="en-US"/>
          </a:p>
        </p:txBody>
      </p:sp>
    </p:spTree>
    <p:extLst>
      <p:ext uri="{BB962C8B-B14F-4D97-AF65-F5344CB8AC3E}">
        <p14:creationId xmlns:p14="http://schemas.microsoft.com/office/powerpoint/2010/main" val="31823170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a:t>
            </a:r>
            <a:r>
              <a:rPr lang="en-GB" baseline="0" dirty="0" smtClean="0"/>
              <a:t>t the end of each course we ask participants to complete a short feedback survey.</a:t>
            </a:r>
          </a:p>
          <a:p>
            <a:endParaRPr lang="en-GB" dirty="0" smtClean="0"/>
          </a:p>
          <a:p>
            <a:endParaRPr lang="en-GB" baseline="0" dirty="0" smtClean="0"/>
          </a:p>
          <a:p>
            <a:r>
              <a:rPr lang="en-GB" dirty="0" smtClean="0"/>
              <a:t>The initial feedback is very</a:t>
            </a:r>
            <a:r>
              <a:rPr lang="en-GB" baseline="0" dirty="0" smtClean="0"/>
              <a:t> positive, with most rating the training as Very Good or Excellent</a:t>
            </a:r>
          </a:p>
          <a:p>
            <a:endParaRPr lang="en-GB" baseline="0" dirty="0" smtClean="0"/>
          </a:p>
          <a:p>
            <a:r>
              <a:rPr lang="en-GB" baseline="0" dirty="0" smtClean="0"/>
              <a:t>Other questions cover Relevance of topics, pace and style of delivery, the materials used, the location.</a:t>
            </a:r>
          </a:p>
          <a:p>
            <a:endParaRPr lang="en-GB" baseline="0" dirty="0" smtClean="0"/>
          </a:p>
          <a:p>
            <a:r>
              <a:rPr lang="en-GB" baseline="0" dirty="0" smtClean="0"/>
              <a:t>This end of course feedback corresponds to </a:t>
            </a:r>
            <a:r>
              <a:rPr lang="en-GB" baseline="0" dirty="0" err="1" smtClean="0"/>
              <a:t>Kirpatrick</a:t>
            </a:r>
            <a:r>
              <a:rPr lang="en-GB" baseline="0" dirty="0" smtClean="0"/>
              <a:t> Level 2 </a:t>
            </a:r>
          </a:p>
          <a:p>
            <a:r>
              <a:rPr lang="en-GB" baseline="0" dirty="0" smtClean="0"/>
              <a:t>And informs us on how a particular course has been received</a:t>
            </a:r>
            <a:endParaRPr lang="en-GB" dirty="0"/>
          </a:p>
        </p:txBody>
      </p:sp>
      <p:sp>
        <p:nvSpPr>
          <p:cNvPr id="4" name="Slide Number Placeholder 3"/>
          <p:cNvSpPr>
            <a:spLocks noGrp="1"/>
          </p:cNvSpPr>
          <p:nvPr>
            <p:ph type="sldNum" sz="quarter" idx="10"/>
          </p:nvPr>
        </p:nvSpPr>
        <p:spPr/>
        <p:txBody>
          <a:bodyPr/>
          <a:lstStyle/>
          <a:p>
            <a:fld id="{C07B952C-7151-6A44-BF3E-D396E01C04A5}" type="slidenum">
              <a:rPr lang="en-US" smtClean="0"/>
              <a:t>29</a:t>
            </a:fld>
            <a:endParaRPr lang="en-US"/>
          </a:p>
        </p:txBody>
      </p:sp>
    </p:spTree>
    <p:extLst>
      <p:ext uri="{BB962C8B-B14F-4D97-AF65-F5344CB8AC3E}">
        <p14:creationId xmlns:p14="http://schemas.microsoft.com/office/powerpoint/2010/main" val="1752776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Looking at HPC user engagement from the point of view of ‘users’ including potential future users</a:t>
            </a:r>
            <a:r>
              <a:rPr lang="en-GB" baseline="0" dirty="0" smtClean="0"/>
              <a:t> –</a:t>
            </a:r>
          </a:p>
          <a:p>
            <a:endParaRPr lang="en-GB" baseline="0" dirty="0" smtClean="0"/>
          </a:p>
          <a:p>
            <a:r>
              <a:rPr lang="en-GB" baseline="0" dirty="0" smtClean="0"/>
              <a:t> how we engage everyone from school children at Science Fairs and school visits, </a:t>
            </a:r>
          </a:p>
          <a:p>
            <a:r>
              <a:rPr lang="en-GB" baseline="0" dirty="0" smtClean="0"/>
              <a:t>on to novice HPC users dipping their toes into Unix and MPI, or even just trying to figure out if HPC is relevant for them, </a:t>
            </a:r>
          </a:p>
          <a:p>
            <a:r>
              <a:rPr lang="en-GB" baseline="0" dirty="0" smtClean="0"/>
              <a:t>to getting new users up, running and confident, developing user skills </a:t>
            </a:r>
          </a:p>
          <a:p>
            <a:r>
              <a:rPr lang="en-GB" baseline="0" dirty="0" smtClean="0"/>
              <a:t>and helping advanced experienced users get the best from HPC </a:t>
            </a:r>
          </a:p>
          <a:p>
            <a:r>
              <a:rPr lang="en-GB" baseline="0" dirty="0" smtClean="0"/>
              <a:t>right through to listening to the feedback from all of these ‘users’ and using that to develop our forward plan to work out what we can do to further enhance their experiences.</a:t>
            </a:r>
          </a:p>
          <a:p>
            <a:endParaRPr lang="en-GB" baseline="0" dirty="0" smtClean="0"/>
          </a:p>
        </p:txBody>
      </p:sp>
      <p:sp>
        <p:nvSpPr>
          <p:cNvPr id="4" name="Slide Number Placeholder 3"/>
          <p:cNvSpPr>
            <a:spLocks noGrp="1"/>
          </p:cNvSpPr>
          <p:nvPr>
            <p:ph type="sldNum" sz="quarter" idx="10"/>
          </p:nvPr>
        </p:nvSpPr>
        <p:spPr/>
        <p:txBody>
          <a:bodyPr/>
          <a:lstStyle/>
          <a:p>
            <a:fld id="{C07B952C-7151-6A44-BF3E-D396E01C04A5}" type="slidenum">
              <a:rPr lang="en-US" smtClean="0"/>
              <a:t>3</a:t>
            </a:fld>
            <a:endParaRPr lang="en-US"/>
          </a:p>
        </p:txBody>
      </p:sp>
    </p:spTree>
    <p:extLst>
      <p:ext uri="{BB962C8B-B14F-4D97-AF65-F5344CB8AC3E}">
        <p14:creationId xmlns:p14="http://schemas.microsoft.com/office/powerpoint/2010/main" val="1070327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order to gauge the longer term impact of our</a:t>
            </a:r>
            <a:r>
              <a:rPr lang="en-GB" baseline="0" dirty="0" smtClean="0"/>
              <a:t> training, we conduct Follow-up feedback questionnaires</a:t>
            </a:r>
          </a:p>
          <a:p>
            <a:endParaRPr lang="en-GB" baseline="0" dirty="0" smtClean="0"/>
          </a:p>
          <a:p>
            <a:r>
              <a:rPr lang="en-GB" baseline="0" dirty="0" smtClean="0"/>
              <a:t>Everyone who attended a course in the preceding 3 – 9 months is asked to feed back on who they have used and benefitted from the training.</a:t>
            </a:r>
          </a:p>
          <a:p>
            <a:endParaRPr lang="en-GB" baseline="0" dirty="0" smtClean="0"/>
          </a:p>
          <a:p>
            <a:r>
              <a:rPr lang="en-GB" baseline="0" dirty="0" smtClean="0"/>
              <a:t>Response rate of around 10% of all those asked – again it is emphasised that this feedback will actively shape our future course offerings so it is in their interest to tell us what they want so we can offer it.</a:t>
            </a:r>
          </a:p>
          <a:p>
            <a:endParaRPr lang="en-GB" baseline="0" dirty="0" smtClean="0"/>
          </a:p>
          <a:p>
            <a:r>
              <a:rPr lang="en-GB" baseline="0" dirty="0" smtClean="0"/>
              <a:t>Some people lost to follow-up due to having changed email address…</a:t>
            </a:r>
            <a:endParaRPr lang="en-GB" dirty="0"/>
          </a:p>
        </p:txBody>
      </p:sp>
      <p:sp>
        <p:nvSpPr>
          <p:cNvPr id="4" name="Slide Number Placeholder 3"/>
          <p:cNvSpPr>
            <a:spLocks noGrp="1"/>
          </p:cNvSpPr>
          <p:nvPr>
            <p:ph type="sldNum" sz="quarter" idx="10"/>
          </p:nvPr>
        </p:nvSpPr>
        <p:spPr/>
        <p:txBody>
          <a:bodyPr/>
          <a:lstStyle/>
          <a:p>
            <a:fld id="{C07B952C-7151-6A44-BF3E-D396E01C04A5}" type="slidenum">
              <a:rPr lang="en-US" smtClean="0"/>
              <a:t>30</a:t>
            </a:fld>
            <a:endParaRPr lang="en-US"/>
          </a:p>
        </p:txBody>
      </p:sp>
    </p:spTree>
    <p:extLst>
      <p:ext uri="{BB962C8B-B14F-4D97-AF65-F5344CB8AC3E}">
        <p14:creationId xmlns:p14="http://schemas.microsoft.com/office/powerpoint/2010/main" val="15887795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By reviewing how people</a:t>
            </a:r>
            <a:r>
              <a:rPr lang="en-GB" baseline="0" dirty="0" smtClean="0"/>
              <a:t> view the training, looking back after having some time to apply it to their work, we can see the longer term impact on their understanding and behaviour </a:t>
            </a:r>
          </a:p>
          <a:p>
            <a:endParaRPr lang="en-GB" baseline="0" dirty="0" smtClean="0"/>
          </a:p>
          <a:p>
            <a:r>
              <a:rPr lang="en-GB" baseline="0" dirty="0" smtClean="0"/>
              <a:t>Level 3 Kirkpatrick.</a:t>
            </a:r>
          </a:p>
          <a:p>
            <a:endParaRPr lang="en-GB" baseline="0" dirty="0" smtClean="0"/>
          </a:p>
          <a:p>
            <a:r>
              <a:rPr lang="en-GB" baseline="0" dirty="0" smtClean="0"/>
              <a:t>Again, our feedback shows </a:t>
            </a:r>
            <a:r>
              <a:rPr lang="en-GB" dirty="0" smtClean="0"/>
              <a:t>a</a:t>
            </a:r>
            <a:r>
              <a:rPr lang="en-GB" baseline="0" dirty="0" smtClean="0"/>
              <a:t> strong positive feeling that the training increased their understanding</a:t>
            </a:r>
            <a:endParaRPr lang="en-GB" dirty="0"/>
          </a:p>
        </p:txBody>
      </p:sp>
      <p:sp>
        <p:nvSpPr>
          <p:cNvPr id="4" name="Slide Number Placeholder 3"/>
          <p:cNvSpPr>
            <a:spLocks noGrp="1"/>
          </p:cNvSpPr>
          <p:nvPr>
            <p:ph type="sldNum" sz="quarter" idx="10"/>
          </p:nvPr>
        </p:nvSpPr>
        <p:spPr/>
        <p:txBody>
          <a:bodyPr/>
          <a:lstStyle/>
          <a:p>
            <a:fld id="{C07B952C-7151-6A44-BF3E-D396E01C04A5}" type="slidenum">
              <a:rPr lang="en-US" smtClean="0"/>
              <a:t>31</a:t>
            </a:fld>
            <a:endParaRPr lang="en-US"/>
          </a:p>
        </p:txBody>
      </p:sp>
    </p:spTree>
    <p:extLst>
      <p:ext uri="{BB962C8B-B14F-4D97-AF65-F5344CB8AC3E}">
        <p14:creationId xmlns:p14="http://schemas.microsoft.com/office/powerpoint/2010/main" val="1337937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vast majority of respondents felt</a:t>
            </a:r>
            <a:r>
              <a:rPr lang="en-GB" baseline="0" dirty="0" smtClean="0"/>
              <a:t> that the training had increased their productivity in the long term.</a:t>
            </a:r>
          </a:p>
          <a:p>
            <a:endParaRPr lang="en-GB" baseline="0" dirty="0" smtClean="0"/>
          </a:p>
          <a:p>
            <a:r>
              <a:rPr lang="en-GB" baseline="0" dirty="0" smtClean="0"/>
              <a:t>Difficult to quantify from an online quiz but the subjective feeling that comes through from our feedback is that people feel it has improved productivity.</a:t>
            </a:r>
          </a:p>
          <a:p>
            <a:endParaRPr lang="en-GB" baseline="0" dirty="0" smtClean="0"/>
          </a:p>
          <a:p>
            <a:r>
              <a:rPr lang="en-GB" baseline="0" dirty="0" smtClean="0"/>
              <a:t>Other questions ask about how  it has improved code performance and helped with grant submissions</a:t>
            </a:r>
          </a:p>
          <a:p>
            <a:endParaRPr lang="en-GB" baseline="0" dirty="0" smtClean="0"/>
          </a:p>
          <a:p>
            <a:r>
              <a:rPr lang="en-GB" baseline="0" dirty="0" smtClean="0"/>
              <a:t>We also get information about who they have shared their training with – colleagues, students </a:t>
            </a:r>
          </a:p>
          <a:p>
            <a:endParaRPr lang="en-GB" baseline="0" dirty="0" smtClean="0"/>
          </a:p>
          <a:p>
            <a:r>
              <a:rPr lang="en-GB" baseline="0" dirty="0" smtClean="0"/>
              <a:t>And list of suggestions for enhancements to the course and new courses they would like us to offer.</a:t>
            </a:r>
          </a:p>
          <a:p>
            <a:endParaRPr lang="en-GB" baseline="0" dirty="0" smtClean="0"/>
          </a:p>
          <a:p>
            <a:r>
              <a:rPr lang="en-GB" baseline="0" dirty="0" smtClean="0"/>
              <a:t>We have been able to take some of these suggestions on board already and for example we are looking at adding a C++ for HPC course to our syllabus.</a:t>
            </a:r>
          </a:p>
          <a:p>
            <a:endParaRPr lang="en-GB" dirty="0"/>
          </a:p>
        </p:txBody>
      </p:sp>
      <p:sp>
        <p:nvSpPr>
          <p:cNvPr id="4" name="Slide Number Placeholder 3"/>
          <p:cNvSpPr>
            <a:spLocks noGrp="1"/>
          </p:cNvSpPr>
          <p:nvPr>
            <p:ph type="sldNum" sz="quarter" idx="10"/>
          </p:nvPr>
        </p:nvSpPr>
        <p:spPr/>
        <p:txBody>
          <a:bodyPr/>
          <a:lstStyle/>
          <a:p>
            <a:fld id="{C07B952C-7151-6A44-BF3E-D396E01C04A5}" type="slidenum">
              <a:rPr lang="en-US" smtClean="0"/>
              <a:t>32</a:t>
            </a:fld>
            <a:endParaRPr lang="en-US"/>
          </a:p>
        </p:txBody>
      </p:sp>
    </p:spTree>
    <p:extLst>
      <p:ext uri="{BB962C8B-B14F-4D97-AF65-F5344CB8AC3E}">
        <p14:creationId xmlns:p14="http://schemas.microsoft.com/office/powerpoint/2010/main" val="737773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Conclusion</a:t>
            </a:r>
          </a:p>
          <a:p>
            <a:endParaRPr lang="en-GB" baseline="0" dirty="0" smtClean="0"/>
          </a:p>
          <a:p>
            <a:r>
              <a:rPr lang="en-GB" baseline="0" dirty="0" smtClean="0"/>
              <a:t>Looked at the four key areas we are focusing on for user engagement</a:t>
            </a:r>
          </a:p>
          <a:p>
            <a:endParaRPr lang="en-GB" baseline="0" dirty="0" smtClean="0"/>
          </a:p>
          <a:p>
            <a:endParaRPr lang="en-GB"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GB" baseline="0" dirty="0" smtClean="0"/>
              <a:t>Engaging ‘users’ from school through to experienced HPC experts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GB" baseline="0" dirty="0" smtClean="0"/>
              <a:t>Successful, two-way dialogue with feedback helping to drive and direct our forward plans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baseline="0" dirty="0" smtClean="0"/>
          </a:p>
          <a:p>
            <a:r>
              <a:rPr lang="en-GB" dirty="0" smtClean="0"/>
              <a:t>I hope</a:t>
            </a:r>
            <a:r>
              <a:rPr lang="en-GB" baseline="0" dirty="0" smtClean="0"/>
              <a:t> that you have found some of these ideas interesting an informative, and maybe that one or two </a:t>
            </a:r>
            <a:r>
              <a:rPr lang="en-GB" baseline="0" smtClean="0"/>
              <a:t>that might inspire you </a:t>
            </a:r>
            <a:r>
              <a:rPr lang="en-GB" baseline="0" dirty="0" smtClean="0"/>
              <a:t>to try something similar.</a:t>
            </a:r>
          </a:p>
          <a:p>
            <a:endParaRPr lang="en-GB" baseline="0" dirty="0" smtClean="0"/>
          </a:p>
          <a:p>
            <a:r>
              <a:rPr lang="en-GB" baseline="0" dirty="0" smtClean="0"/>
              <a:t>Very happy to chat and point you to some of our resources.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C07B952C-7151-6A44-BF3E-D396E01C04A5}" type="slidenum">
              <a:rPr lang="en-US" smtClean="0"/>
              <a:t>33</a:t>
            </a:fld>
            <a:endParaRPr lang="en-US"/>
          </a:p>
        </p:txBody>
      </p:sp>
    </p:spTree>
    <p:extLst>
      <p:ext uri="{BB962C8B-B14F-4D97-AF65-F5344CB8AC3E}">
        <p14:creationId xmlns:p14="http://schemas.microsoft.com/office/powerpoint/2010/main" val="27611567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 hope</a:t>
            </a:r>
            <a:r>
              <a:rPr lang="en-GB" baseline="0" dirty="0" smtClean="0"/>
              <a:t> that you have found some of these ideas interesting an informative, and maybe that one or two of you might be inspired to try something similar.</a:t>
            </a:r>
          </a:p>
          <a:p>
            <a:endParaRPr lang="en-GB" baseline="0" dirty="0" smtClean="0"/>
          </a:p>
          <a:p>
            <a:r>
              <a:rPr lang="en-GB" baseline="0" dirty="0" smtClean="0"/>
              <a:t>Very happy to chat and point you to some of our resources.</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C07B952C-7151-6A44-BF3E-D396E01C04A5}" type="slidenum">
              <a:rPr lang="en-US" smtClean="0"/>
              <a:t>34</a:t>
            </a:fld>
            <a:endParaRPr lang="en-US"/>
          </a:p>
        </p:txBody>
      </p:sp>
    </p:spTree>
    <p:extLst>
      <p:ext uri="{BB962C8B-B14F-4D97-AF65-F5344CB8AC3E}">
        <p14:creationId xmlns:p14="http://schemas.microsoft.com/office/powerpoint/2010/main" val="1148016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have a very active Outreach team who</a:t>
            </a:r>
            <a:r>
              <a:rPr lang="en-GB" baseline="0" dirty="0" smtClean="0"/>
              <a:t> travel to several UK Science Fairs each year,</a:t>
            </a:r>
          </a:p>
          <a:p>
            <a:r>
              <a:rPr lang="en-GB" baseline="0" dirty="0" smtClean="0"/>
              <a:t> including the Edinburgh International Science Festival – one of the worlds first and most successful fairs, </a:t>
            </a:r>
          </a:p>
          <a:p>
            <a:r>
              <a:rPr lang="en-GB" baseline="0" dirty="0" smtClean="0"/>
              <a:t>as well as the UK “Big Bang Fair” in Birmingham, </a:t>
            </a:r>
          </a:p>
          <a:p>
            <a:r>
              <a:rPr lang="en-GB" baseline="0" dirty="0" smtClean="0"/>
              <a:t>New Scientist Live,  in London</a:t>
            </a:r>
          </a:p>
          <a:p>
            <a:r>
              <a:rPr lang="en-GB" baseline="0" dirty="0" smtClean="0"/>
              <a:t>smaller science fairs such as ‘Bang Goes the Borders’, </a:t>
            </a:r>
          </a:p>
          <a:p>
            <a:r>
              <a:rPr lang="en-GB" baseline="0" dirty="0" smtClean="0"/>
              <a:t>as well as school visits</a:t>
            </a:r>
          </a:p>
          <a:p>
            <a:r>
              <a:rPr lang="en-GB" baseline="0" dirty="0" smtClean="0"/>
              <a:t> and providing materials which can be used by other interested parents, school staff and HPC centres </a:t>
            </a:r>
          </a:p>
          <a:p>
            <a:r>
              <a:rPr lang="en-GB" baseline="0" dirty="0" smtClean="0"/>
              <a:t>to get our future ‘users’ informed about and engaged with the possibilities of HPC.</a:t>
            </a:r>
            <a:endParaRPr lang="en-GB" dirty="0"/>
          </a:p>
        </p:txBody>
      </p:sp>
      <p:sp>
        <p:nvSpPr>
          <p:cNvPr id="4" name="Slide Number Placeholder 3"/>
          <p:cNvSpPr>
            <a:spLocks noGrp="1"/>
          </p:cNvSpPr>
          <p:nvPr>
            <p:ph type="sldNum" sz="quarter" idx="10"/>
          </p:nvPr>
        </p:nvSpPr>
        <p:spPr/>
        <p:txBody>
          <a:bodyPr/>
          <a:lstStyle/>
          <a:p>
            <a:fld id="{C07B952C-7151-6A44-BF3E-D396E01C04A5}" type="slidenum">
              <a:rPr lang="en-US" smtClean="0"/>
              <a:t>4</a:t>
            </a:fld>
            <a:endParaRPr lang="en-US"/>
          </a:p>
        </p:txBody>
      </p:sp>
    </p:spTree>
    <p:extLst>
      <p:ext uri="{BB962C8B-B14F-4D97-AF65-F5344CB8AC3E}">
        <p14:creationId xmlns:p14="http://schemas.microsoft.com/office/powerpoint/2010/main" val="1013338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have a wide</a:t>
            </a:r>
            <a:r>
              <a:rPr lang="en-GB" baseline="0" dirty="0" smtClean="0"/>
              <a:t> range of different hands-on Demonstrations which we can take to our Outreach activities.</a:t>
            </a:r>
            <a:endParaRPr lang="en-GB" dirty="0"/>
          </a:p>
        </p:txBody>
      </p:sp>
      <p:sp>
        <p:nvSpPr>
          <p:cNvPr id="4" name="Slide Number Placeholder 3"/>
          <p:cNvSpPr>
            <a:spLocks noGrp="1"/>
          </p:cNvSpPr>
          <p:nvPr>
            <p:ph type="sldNum" sz="quarter" idx="10"/>
          </p:nvPr>
        </p:nvSpPr>
        <p:spPr/>
        <p:txBody>
          <a:bodyPr/>
          <a:lstStyle/>
          <a:p>
            <a:fld id="{C07B952C-7151-6A44-BF3E-D396E01C04A5}" type="slidenum">
              <a:rPr lang="en-US" smtClean="0"/>
              <a:t>5</a:t>
            </a:fld>
            <a:endParaRPr lang="en-US"/>
          </a:p>
        </p:txBody>
      </p:sp>
    </p:spTree>
    <p:extLst>
      <p:ext uri="{BB962C8B-B14F-4D97-AF65-F5344CB8AC3E}">
        <p14:creationId xmlns:p14="http://schemas.microsoft.com/office/powerpoint/2010/main" val="2731628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would love to be able to let everyone have a go on ARCHER</a:t>
            </a:r>
            <a:r>
              <a:rPr lang="en-GB" baseline="0" dirty="0" smtClean="0"/>
              <a:t> and to see it in action, but whilst we love our Cray systems, Cray computers aren’t terribly portable!</a:t>
            </a:r>
          </a:p>
          <a:p>
            <a:endParaRPr lang="en-GB" baseline="0" dirty="0" smtClean="0"/>
          </a:p>
          <a:p>
            <a:r>
              <a:rPr lang="en-GB" dirty="0" smtClean="0"/>
              <a:t>Whilst we are aware that even</a:t>
            </a:r>
            <a:r>
              <a:rPr lang="en-GB" baseline="0" dirty="0" smtClean="0"/>
              <a:t> a modern laptop or mobile phone is a parallel system, the underlying hardware and software </a:t>
            </a:r>
            <a:r>
              <a:rPr lang="en-GB" sz="1200" b="0" i="0" u="none" strike="noStrike" kern="1200" baseline="0" dirty="0" smtClean="0">
                <a:solidFill>
                  <a:schemeClr val="tx1"/>
                </a:solidFill>
                <a:latin typeface="+mn-lt"/>
                <a:ea typeface="+mn-ea"/>
                <a:cs typeface="+mn-cs"/>
              </a:rPr>
              <a:t>is so deeply hidden that the parallelism is hard to demonstrate.</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So we built a supercomputer from Raspberry </a:t>
            </a:r>
            <a:r>
              <a:rPr lang="en-GB" sz="1200" b="0" i="0" u="none" strike="noStrike" kern="1200" baseline="0" dirty="0" err="1" smtClean="0">
                <a:solidFill>
                  <a:schemeClr val="tx1"/>
                </a:solidFill>
                <a:latin typeface="+mn-lt"/>
                <a:ea typeface="+mn-ea"/>
                <a:cs typeface="+mn-cs"/>
              </a:rPr>
              <a:t>Pis</a:t>
            </a:r>
            <a:endParaRPr lang="en-GB" sz="1200" b="0" i="0" u="none" strike="noStrike" kern="1200" baseline="0" dirty="0" smtClean="0">
              <a:solidFill>
                <a:schemeClr val="tx1"/>
              </a:solidFill>
              <a:latin typeface="+mn-lt"/>
              <a:ea typeface="+mn-ea"/>
              <a:cs typeface="+mn-cs"/>
            </a:endParaRP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The initial work in this area was done by The Oak Ridge Leadership Computing</a:t>
            </a:r>
          </a:p>
          <a:p>
            <a:r>
              <a:rPr lang="en-GB" sz="1200" b="0" i="0" u="none" strike="noStrike" kern="1200" baseline="0" dirty="0" smtClean="0">
                <a:solidFill>
                  <a:schemeClr val="tx1"/>
                </a:solidFill>
                <a:latin typeface="+mn-lt"/>
                <a:ea typeface="+mn-ea"/>
                <a:cs typeface="+mn-cs"/>
              </a:rPr>
              <a:t>Facility with Tiny Titan [4].</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Inspired by this we decided to build our own extended version using the newer multi-core version of the</a:t>
            </a:r>
          </a:p>
          <a:p>
            <a:r>
              <a:rPr lang="en-GB" sz="1200" b="0" i="0" u="none" strike="noStrike" kern="1200" baseline="0" dirty="0" smtClean="0">
                <a:solidFill>
                  <a:schemeClr val="tx1"/>
                </a:solidFill>
                <a:latin typeface="+mn-lt"/>
                <a:ea typeface="+mn-ea"/>
                <a:cs typeface="+mn-cs"/>
              </a:rPr>
              <a:t>Raspberry Pi, designed to explain the architecture of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Wee ARCHIE is constructed from 18 Raspberry Pi 2’s, - 16 ‘compute nodes’, each with 4 cores, plus two ‘control and monitoring’ </a:t>
            </a:r>
            <a:r>
              <a:rPr lang="en-GB" sz="1200" b="0" i="0" u="none" strike="noStrike" kern="1200" baseline="0" dirty="0" err="1" smtClean="0">
                <a:solidFill>
                  <a:schemeClr val="tx1"/>
                </a:solidFill>
                <a:latin typeface="+mn-lt"/>
                <a:ea typeface="+mn-ea"/>
                <a:cs typeface="+mn-cs"/>
              </a:rPr>
              <a:t>Pis</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 a network switch, </a:t>
            </a:r>
          </a:p>
          <a:p>
            <a:r>
              <a:rPr lang="en-GB" sz="1200" b="0" i="0" u="none" strike="noStrike" kern="1200" baseline="0" dirty="0" smtClean="0">
                <a:solidFill>
                  <a:schemeClr val="tx1"/>
                </a:solidFill>
                <a:latin typeface="+mn-lt"/>
                <a:ea typeface="+mn-ea"/>
                <a:cs typeface="+mn-cs"/>
              </a:rPr>
              <a:t>a power supply unit</a:t>
            </a:r>
          </a:p>
          <a:p>
            <a:r>
              <a:rPr lang="en-GB" sz="1200" b="0" i="0" u="none" strike="noStrike" kern="1200" baseline="0" dirty="0" smtClean="0">
                <a:solidFill>
                  <a:schemeClr val="tx1"/>
                </a:solidFill>
                <a:latin typeface="+mn-lt"/>
                <a:ea typeface="+mn-ea"/>
                <a:cs typeface="+mn-cs"/>
              </a:rPr>
              <a:t> and Ethernet cables.</a:t>
            </a:r>
          </a:p>
          <a:p>
            <a:r>
              <a:rPr lang="en-GB" sz="1200" b="0" i="0" u="none" strike="noStrike" kern="1200" baseline="0" dirty="0" smtClean="0">
                <a:solidFill>
                  <a:schemeClr val="tx1"/>
                </a:solidFill>
                <a:latin typeface="+mn-lt"/>
                <a:ea typeface="+mn-ea"/>
                <a:cs typeface="+mn-cs"/>
              </a:rPr>
              <a:t>LED matrix to show live operational metrics</a:t>
            </a:r>
          </a:p>
          <a:p>
            <a:r>
              <a:rPr lang="en-GB" sz="1200" b="0" i="0" u="none" strike="noStrike" kern="1200" baseline="0" dirty="0" smtClean="0">
                <a:solidFill>
                  <a:schemeClr val="tx1"/>
                </a:solidFill>
                <a:latin typeface="+mn-lt"/>
                <a:ea typeface="+mn-ea"/>
                <a:cs typeface="+mn-cs"/>
              </a:rPr>
              <a:t>in a custom-built case [5],</a:t>
            </a:r>
          </a:p>
          <a:p>
            <a:endParaRPr lang="en-GB" sz="1200" b="0" i="0" u="none" strike="noStrike" kern="1200" baseline="0" dirty="0" smtClean="0">
              <a:solidFill>
                <a:schemeClr val="tx1"/>
              </a:solidFill>
              <a:latin typeface="+mn-lt"/>
              <a:ea typeface="+mn-ea"/>
              <a:cs typeface="+mn-cs"/>
            </a:endParaRPr>
          </a:p>
          <a:p>
            <a:endParaRPr lang="en-GB" sz="1200" b="0" i="0" u="none" strike="noStrike" kern="1200" baseline="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07B952C-7151-6A44-BF3E-D396E01C04A5}" type="slidenum">
              <a:rPr lang="en-US" smtClean="0"/>
              <a:t>6</a:t>
            </a:fld>
            <a:endParaRPr lang="en-US"/>
          </a:p>
        </p:txBody>
      </p:sp>
    </p:spTree>
    <p:extLst>
      <p:ext uri="{BB962C8B-B14F-4D97-AF65-F5344CB8AC3E}">
        <p14:creationId xmlns:p14="http://schemas.microsoft.com/office/powerpoint/2010/main" val="1251847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Wee ARCHIE can run cut-down real-life simulations – we took codes that run on ARCHER and adapted them.</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These include an airplane CFD demo to model airflow over a wing, computing all sorts of parameters that would be</a:t>
            </a:r>
          </a:p>
          <a:p>
            <a:r>
              <a:rPr lang="en-GB" sz="1200" b="0" i="0" u="none" strike="noStrike" kern="1200" baseline="0" dirty="0" smtClean="0">
                <a:solidFill>
                  <a:schemeClr val="tx1"/>
                </a:solidFill>
                <a:latin typeface="+mn-lt"/>
                <a:ea typeface="+mn-ea"/>
                <a:cs typeface="+mn-cs"/>
              </a:rPr>
              <a:t>crucial for flight.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Participants can then view their wing on a passenger aircraft, see how the easily the aircraft will take</a:t>
            </a:r>
          </a:p>
          <a:p>
            <a:r>
              <a:rPr lang="en-GB" sz="1200" b="0" i="0" u="none" strike="noStrike" kern="1200" baseline="0" dirty="0" smtClean="0">
                <a:solidFill>
                  <a:schemeClr val="tx1"/>
                </a:solidFill>
                <a:latin typeface="+mn-lt"/>
                <a:ea typeface="+mn-ea"/>
                <a:cs typeface="+mn-cs"/>
              </a:rPr>
              <a:t>off (or not!),  and the overall range of the plane on a single tank of fuel.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By tweaking the wing parameters and re-simulating on Wee ARCHIE they can optimise the wing for specific aspects –</a:t>
            </a:r>
          </a:p>
          <a:p>
            <a:r>
              <a:rPr lang="en-GB" sz="1200" b="0" i="0" u="none" strike="noStrike" kern="1200" baseline="0" dirty="0" smtClean="0">
                <a:solidFill>
                  <a:schemeClr val="tx1"/>
                </a:solidFill>
                <a:latin typeface="+mn-lt"/>
                <a:ea typeface="+mn-ea"/>
                <a:cs typeface="+mn-cs"/>
              </a:rPr>
              <a:t> but as in real-life, it can be a trade-off between take-off performance and range.</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Other demos include Dinosaur racing – where code to model dinosaur skeletons to look at how they move can be tweaked to produce a variety of body shapes, and then the different creations set to race against each other.</a:t>
            </a:r>
          </a:p>
          <a:p>
            <a:r>
              <a:rPr lang="en-GB" sz="1200" b="0" i="0" u="none" strike="noStrike" kern="1200" baseline="0" dirty="0" smtClean="0">
                <a:solidFill>
                  <a:schemeClr val="tx1"/>
                </a:solidFill>
                <a:latin typeface="+mn-lt"/>
                <a:ea typeface="+mn-ea"/>
                <a:cs typeface="+mn-cs"/>
              </a:rPr>
              <a:t>and a scaled-down molecular dynamics code running a simulation of pheromones in mouse urine. </a:t>
            </a:r>
          </a:p>
          <a:p>
            <a:r>
              <a:rPr lang="en-GB" sz="1200" b="0" i="0" u="none" strike="noStrike" kern="1200" baseline="0" dirty="0" smtClean="0">
                <a:solidFill>
                  <a:schemeClr val="tx1"/>
                </a:solidFill>
                <a:latin typeface="+mn-lt"/>
                <a:ea typeface="+mn-ea"/>
                <a:cs typeface="+mn-cs"/>
              </a:rPr>
              <a:t>they are all based on real simulations that run on ARCHER.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A more low-tech ‘simulation’ of HPC is our bean-Bag sorting activity.</a:t>
            </a:r>
          </a:p>
          <a:p>
            <a:endParaRPr lang="en-GB" sz="1200" b="0" i="0" u="none" strike="noStrike" kern="1200" baseline="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07B952C-7151-6A44-BF3E-D396E01C04A5}" type="slidenum">
              <a:rPr lang="en-US" smtClean="0"/>
              <a:t>7</a:t>
            </a:fld>
            <a:endParaRPr lang="en-US"/>
          </a:p>
        </p:txBody>
      </p:sp>
    </p:spTree>
    <p:extLst>
      <p:ext uri="{BB962C8B-B14F-4D97-AF65-F5344CB8AC3E}">
        <p14:creationId xmlns:p14="http://schemas.microsoft.com/office/powerpoint/2010/main" val="716576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smtClean="0">
              <a:solidFill>
                <a:schemeClr val="tx1"/>
              </a:solidFill>
              <a:latin typeface="+mn-lt"/>
              <a:ea typeface="+mn-ea"/>
              <a:cs typeface="+mn-cs"/>
            </a:endParaRP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Teams are timed, sorting bean bags by colour, by one person, by two, by teams of four, maybe even 8</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Try out different work allocation methods such as each team member only picks up one colour of bag.</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Looking at how too many people causes more hold-ups</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Hugely popular and leads to real-life parallel performance speed-up graphs</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Can clearly see when contention for the input leads to slow-down instead of parallel speed-up</a:t>
            </a:r>
          </a:p>
          <a:p>
            <a:endParaRPr lang="en-GB" dirty="0"/>
          </a:p>
        </p:txBody>
      </p:sp>
      <p:sp>
        <p:nvSpPr>
          <p:cNvPr id="4" name="Slide Number Placeholder 3"/>
          <p:cNvSpPr>
            <a:spLocks noGrp="1"/>
          </p:cNvSpPr>
          <p:nvPr>
            <p:ph type="sldNum" sz="quarter" idx="10"/>
          </p:nvPr>
        </p:nvSpPr>
        <p:spPr/>
        <p:txBody>
          <a:bodyPr/>
          <a:lstStyle/>
          <a:p>
            <a:fld id="{C07B952C-7151-6A44-BF3E-D396E01C04A5}" type="slidenum">
              <a:rPr lang="en-US" smtClean="0"/>
              <a:t>8</a:t>
            </a:fld>
            <a:endParaRPr lang="en-US"/>
          </a:p>
        </p:txBody>
      </p:sp>
    </p:spTree>
    <p:extLst>
      <p:ext uri="{BB962C8B-B14F-4D97-AF65-F5344CB8AC3E}">
        <p14:creationId xmlns:p14="http://schemas.microsoft.com/office/powerpoint/2010/main" val="1912470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You can also become an “HPC centre manager” using our Build-Your-Own HPC app</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This project was initially developed as part of the PRACE Summer of HPC 2015 [7].</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a hands-on simulation which can be accessed by anyone, anywhere, anytime, online.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You are in charge of a supercomputer centre and you have to run lots of jobs on your machines, </a:t>
            </a:r>
          </a:p>
          <a:p>
            <a:r>
              <a:rPr lang="en-GB" sz="1200" b="0" i="0" u="none" strike="noStrike" kern="1200" baseline="0" dirty="0" smtClean="0">
                <a:solidFill>
                  <a:schemeClr val="tx1"/>
                </a:solidFill>
                <a:latin typeface="+mn-lt"/>
                <a:ea typeface="+mn-ea"/>
                <a:cs typeface="+mn-cs"/>
              </a:rPr>
              <a:t>Using your budget wisely  to buy the best hardware for the job.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balancing its components against budget and power efficiency.</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Although the game can be played just for fun,</a:t>
            </a:r>
          </a:p>
          <a:p>
            <a:r>
              <a:rPr lang="en-GB" sz="1200" b="0" i="0" u="none" strike="noStrike" kern="1200" baseline="0" dirty="0" smtClean="0">
                <a:solidFill>
                  <a:schemeClr val="tx1"/>
                </a:solidFill>
                <a:latin typeface="+mn-lt"/>
                <a:ea typeface="+mn-ea"/>
                <a:cs typeface="+mn-cs"/>
              </a:rPr>
              <a:t>designed to illustrate many fundamental concepts and constraints of a real system. </a:t>
            </a:r>
          </a:p>
          <a:p>
            <a:r>
              <a:rPr lang="en-GB" sz="1200" b="0" i="0" u="none" strike="noStrike" kern="1200" baseline="0" dirty="0" smtClean="0">
                <a:solidFill>
                  <a:schemeClr val="tx1"/>
                </a:solidFill>
                <a:latin typeface="+mn-lt"/>
                <a:ea typeface="+mn-ea"/>
                <a:cs typeface="+mn-cs"/>
              </a:rPr>
              <a:t>These include power efficiency,</a:t>
            </a:r>
          </a:p>
          <a:p>
            <a:r>
              <a:rPr lang="en-GB" sz="1200" b="0" i="0" u="none" strike="noStrike" kern="1200" baseline="0" dirty="0" smtClean="0">
                <a:solidFill>
                  <a:schemeClr val="tx1"/>
                </a:solidFill>
                <a:latin typeface="+mn-lt"/>
                <a:ea typeface="+mn-ea"/>
                <a:cs typeface="+mn-cs"/>
              </a:rPr>
              <a:t>terminology such as 'node', 'accelerator' and 'scalability', and</a:t>
            </a:r>
          </a:p>
          <a:p>
            <a:r>
              <a:rPr lang="en-GB" sz="1200" b="0" i="0" u="none" strike="noStrike" kern="1200" baseline="0" dirty="0" smtClean="0">
                <a:solidFill>
                  <a:schemeClr val="tx1"/>
                </a:solidFill>
                <a:latin typeface="+mn-lt"/>
                <a:ea typeface="+mn-ea"/>
                <a:cs typeface="+mn-cs"/>
              </a:rPr>
              <a:t>the fact that different simulations have varying optimal</a:t>
            </a:r>
          </a:p>
          <a:p>
            <a:r>
              <a:rPr lang="en-GB" sz="1200" b="0" i="0" u="none" strike="noStrike" kern="1200" baseline="0" dirty="0" smtClean="0">
                <a:solidFill>
                  <a:schemeClr val="tx1"/>
                </a:solidFill>
                <a:latin typeface="+mn-lt"/>
                <a:ea typeface="+mn-ea"/>
                <a:cs typeface="+mn-cs"/>
              </a:rPr>
              <a:t>hardware configurations.</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can be run in a kiosk mode at a science fair </a:t>
            </a:r>
          </a:p>
          <a:p>
            <a:r>
              <a:rPr lang="en-GB" sz="1200" b="0" i="0" u="none" strike="noStrike" kern="1200" baseline="0" dirty="0" smtClean="0">
                <a:solidFill>
                  <a:schemeClr val="tx1"/>
                </a:solidFill>
                <a:latin typeface="+mn-lt"/>
                <a:ea typeface="+mn-ea"/>
                <a:cs typeface="+mn-cs"/>
              </a:rPr>
              <a:t>where each participant's time is limited to a few minutes with a competition </a:t>
            </a:r>
            <a:r>
              <a:rPr lang="en-GB" sz="1200" b="0" i="0" u="none" strike="noStrike" kern="1200" baseline="0" dirty="0" err="1" smtClean="0">
                <a:solidFill>
                  <a:schemeClr val="tx1"/>
                </a:solidFill>
                <a:latin typeface="+mn-lt"/>
                <a:ea typeface="+mn-ea"/>
                <a:cs typeface="+mn-cs"/>
              </a:rPr>
              <a:t>leaderboard</a:t>
            </a:r>
            <a:r>
              <a:rPr lang="en-GB" sz="1200" b="0" i="0" u="none" strike="noStrike" kern="1200" baseline="0" dirty="0" smtClean="0">
                <a:solidFill>
                  <a:schemeClr val="tx1"/>
                </a:solidFill>
                <a:latin typeface="+mn-lt"/>
                <a:ea typeface="+mn-ea"/>
                <a:cs typeface="+mn-cs"/>
              </a:rPr>
              <a:t> for jobs processed and money earned</a:t>
            </a:r>
          </a:p>
          <a:p>
            <a:endParaRPr lang="en-GB" sz="1200" b="0" i="0" u="none" strike="noStrike" kern="1200" baseline="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C07B952C-7151-6A44-BF3E-D396E01C04A5}" type="slidenum">
              <a:rPr lang="en-US" smtClean="0"/>
              <a:t>9</a:t>
            </a:fld>
            <a:endParaRPr lang="en-US"/>
          </a:p>
        </p:txBody>
      </p:sp>
    </p:spTree>
    <p:extLst>
      <p:ext uri="{BB962C8B-B14F-4D97-AF65-F5344CB8AC3E}">
        <p14:creationId xmlns:p14="http://schemas.microsoft.com/office/powerpoint/2010/main" val="15412720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6630"/>
            <a:ext cx="7848600" cy="1927225"/>
          </a:xfrm>
        </p:spPr>
        <p:txBody>
          <a:bodyPr anchor="b">
            <a:noAutofit/>
          </a:bodyPr>
          <a:lstStyle>
            <a:lvl1pPr>
              <a:defRPr sz="5400" cap="none" normalizeH="0" baseline="0"/>
            </a:lvl1pPr>
          </a:lstStyle>
          <a:p>
            <a:r>
              <a:rPr lang="en-GB" smtClean="0"/>
              <a:t>Click to edit Master title style</a:t>
            </a:r>
            <a:endParaRPr lang="en-US" dirty="0"/>
          </a:p>
        </p:txBody>
      </p:sp>
      <p:sp>
        <p:nvSpPr>
          <p:cNvPr id="3" name="Subtitle 2"/>
          <p:cNvSpPr>
            <a:spLocks noGrp="1"/>
          </p:cNvSpPr>
          <p:nvPr>
            <p:ph type="subTitle" idx="1"/>
          </p:nvPr>
        </p:nvSpPr>
        <p:spPr>
          <a:xfrm>
            <a:off x="685800" y="3510230"/>
            <a:ext cx="6400800" cy="628901"/>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cxnSp>
        <p:nvCxnSpPr>
          <p:cNvPr id="8" name="Straight Connector 7"/>
          <p:cNvCxnSpPr/>
          <p:nvPr/>
        </p:nvCxnSpPr>
        <p:spPr>
          <a:xfrm>
            <a:off x="685800" y="340355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descr="nerc-long-logo-2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2000" y="5019675"/>
            <a:ext cx="2540000" cy="520700"/>
          </a:xfrm>
          <a:prstGeom prst="rect">
            <a:avLst/>
          </a:prstGeom>
        </p:spPr>
      </p:pic>
      <p:pic>
        <p:nvPicPr>
          <p:cNvPr id="11" name="Picture 10" descr="CRAY-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62186" y="5969000"/>
            <a:ext cx="2807791" cy="531051"/>
          </a:xfrm>
          <a:prstGeom prst="rect">
            <a:avLst/>
          </a:prstGeom>
        </p:spPr>
      </p:pic>
      <p:pic>
        <p:nvPicPr>
          <p:cNvPr id="12" name="Picture 11" descr="epsrclogoweb.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0531" y="4858484"/>
            <a:ext cx="2616232" cy="87143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GB"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173132C3-466D-EB4C-A942-AD4AB1C0C7A2}" type="datetimeFigureOut">
              <a:rPr lang="en-US" smtClean="0"/>
              <a:t>5/8/2017</a:t>
            </a:fld>
            <a:endParaRPr lang="en-US"/>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endParaRPr lang="en-US"/>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CE7E94FF-7BF1-494A-9722-638A8AFA7F4F}"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GB"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GB"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399"/>
            <a:ext cx="8229600" cy="948401"/>
          </a:xfrm>
          <a:prstGeom prst="rect">
            <a:avLst/>
          </a:prstGeom>
        </p:spPr>
        <p:txBody>
          <a:bodyPr vert="horz" lIns="91440" tIns="45720" rIns="91440" bIns="45720" rtlCol="0" anchor="ctr">
            <a:normAutofit/>
          </a:bodyPr>
          <a:lstStyle/>
          <a:p>
            <a:r>
              <a:rPr lang="en-GB" smtClean="0"/>
              <a:t>Click to edit Master title style</a:t>
            </a:r>
            <a:endParaRPr lang="en-US" dirty="0"/>
          </a:p>
        </p:txBody>
      </p:sp>
      <p:sp>
        <p:nvSpPr>
          <p:cNvPr id="3" name="Text Placeholder 2"/>
          <p:cNvSpPr>
            <a:spLocks noGrp="1"/>
          </p:cNvSpPr>
          <p:nvPr>
            <p:ph type="body" idx="1"/>
          </p:nvPr>
        </p:nvSpPr>
        <p:spPr>
          <a:xfrm>
            <a:off x="457200" y="1600200"/>
            <a:ext cx="8229600" cy="4195598"/>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Rectangle 6"/>
          <p:cNvSpPr/>
          <p:nvPr/>
        </p:nvSpPr>
        <p:spPr>
          <a:xfrm>
            <a:off x="0" y="0"/>
            <a:ext cx="9144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epcc_logo.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74143" y="5989464"/>
            <a:ext cx="1931719" cy="627038"/>
          </a:xfrm>
          <a:prstGeom prst="rect">
            <a:avLst/>
          </a:prstGeom>
        </p:spPr>
      </p:pic>
      <p:pic>
        <p:nvPicPr>
          <p:cNvPr id="11" name="Picture 10" descr="uoe_logo.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22568" y="5902300"/>
            <a:ext cx="786898" cy="786898"/>
          </a:xfrm>
          <a:prstGeom prst="rect">
            <a:avLst/>
          </a:prstGeom>
        </p:spPr>
      </p:pic>
      <p:pic>
        <p:nvPicPr>
          <p:cNvPr id="8" name="Picture 7" descr="archer_logo_larg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9222" y="5795798"/>
            <a:ext cx="2716666" cy="8934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spc="-100" baseline="0">
          <a:solidFill>
            <a:schemeClr val="tx2">
              <a:lumMod val="75000"/>
            </a:schemeClr>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43.emf"/></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44.emf"/></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366543" y="3119766"/>
            <a:ext cx="8487114" cy="157749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lumMod val="75000"/>
                  </a:schemeClr>
                </a:solidFill>
                <a:latin typeface="+mj-lt"/>
                <a:ea typeface="+mj-ea"/>
                <a:cs typeface="+mj-cs"/>
              </a:defRPr>
            </a:lvl1pPr>
          </a:lstStyle>
          <a:p>
            <a:pPr algn="ctr"/>
            <a:r>
              <a:rPr lang="en-US" b="1" dirty="0"/>
              <a:t>Novel </a:t>
            </a:r>
            <a:r>
              <a:rPr lang="en-US" b="1" dirty="0" smtClean="0"/>
              <a:t>Approaches </a:t>
            </a:r>
            <a:r>
              <a:rPr lang="en-US" b="1" dirty="0"/>
              <a:t>to HPC </a:t>
            </a:r>
            <a:r>
              <a:rPr lang="en-US" b="1" dirty="0" smtClean="0"/>
              <a:t>User </a:t>
            </a:r>
            <a:r>
              <a:rPr lang="en-US" b="1" dirty="0"/>
              <a:t>E</a:t>
            </a:r>
            <a:r>
              <a:rPr lang="en-US" b="1" dirty="0" smtClean="0"/>
              <a:t>ngagement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42" y="870775"/>
            <a:ext cx="8487115" cy="1743837"/>
          </a:xfrm>
          <a:prstGeom prst="rect">
            <a:avLst/>
          </a:prstGeom>
        </p:spPr>
      </p:pic>
      <p:pic>
        <p:nvPicPr>
          <p:cNvPr id="4" name="Picture 2" descr="http://www.archer.ac.uk/assets/img/safe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268422" y="4697260"/>
            <a:ext cx="8487114" cy="749258"/>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lumMod val="75000"/>
                  </a:schemeClr>
                </a:solidFill>
                <a:latin typeface="+mj-lt"/>
                <a:ea typeface="+mj-ea"/>
                <a:cs typeface="+mj-cs"/>
              </a:defRPr>
            </a:lvl1pPr>
          </a:lstStyle>
          <a:p>
            <a:pPr algn="ctr"/>
            <a:r>
              <a:rPr lang="en-US" sz="3200" dirty="0" smtClean="0"/>
              <a:t>Clair Barrass and David Henty</a:t>
            </a:r>
          </a:p>
        </p:txBody>
      </p:sp>
    </p:spTree>
    <p:extLst>
      <p:ext uri="{BB962C8B-B14F-4D97-AF65-F5344CB8AC3E}">
        <p14:creationId xmlns:p14="http://schemas.microsoft.com/office/powerpoint/2010/main" val="23903498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8229600" cy="1565410"/>
          </a:xfrm>
        </p:spPr>
        <p:txBody>
          <a:bodyPr>
            <a:normAutofit/>
          </a:bodyPr>
          <a:lstStyle/>
          <a:p>
            <a:r>
              <a:rPr lang="en-GB" dirty="0"/>
              <a:t>Champions</a:t>
            </a:r>
          </a:p>
        </p:txBody>
      </p:sp>
      <p:pic>
        <p:nvPicPr>
          <p:cNvPr id="7" name="Content Placeholder 6"/>
          <p:cNvPicPr>
            <a:picLocks noGrp="1" noChangeAspect="1"/>
          </p:cNvPicPr>
          <p:nvPr>
            <p:ph idx="1"/>
          </p:nvPr>
        </p:nvPicPr>
        <p:blipFill>
          <a:blip r:embed="rId3"/>
          <a:stretch>
            <a:fillRect/>
          </a:stretch>
        </p:blipFill>
        <p:spPr>
          <a:xfrm>
            <a:off x="1768460" y="1615421"/>
            <a:ext cx="5607079" cy="3960000"/>
          </a:xfrm>
          <a:prstGeom prst="rect">
            <a:avLst/>
          </a:prstGeom>
        </p:spPr>
      </p:pic>
      <p:pic>
        <p:nvPicPr>
          <p:cNvPr id="4" name="Picture 2" descr="http://www.archer.ac.uk/assets/img/safe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8228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8229600" cy="1565410"/>
          </a:xfrm>
        </p:spPr>
        <p:txBody>
          <a:bodyPr>
            <a:normAutofit/>
          </a:bodyPr>
          <a:lstStyle/>
          <a:p>
            <a:r>
              <a:rPr lang="en-GB" dirty="0"/>
              <a:t>Image competition and </a:t>
            </a:r>
            <a:r>
              <a:rPr lang="en-GB" dirty="0" smtClean="0"/>
              <a:t>calendar</a:t>
            </a:r>
            <a:endParaRPr lang="en-GB" dirty="0"/>
          </a:p>
        </p:txBody>
      </p:sp>
      <p:pic>
        <p:nvPicPr>
          <p:cNvPr id="5" name="Content Placeholder 4"/>
          <p:cNvPicPr>
            <a:picLocks noGrp="1" noChangeAspect="1"/>
          </p:cNvPicPr>
          <p:nvPr>
            <p:ph idx="1"/>
          </p:nvPr>
        </p:nvPicPr>
        <p:blipFill>
          <a:blip r:embed="rId3"/>
          <a:stretch>
            <a:fillRect/>
          </a:stretch>
        </p:blipFill>
        <p:spPr>
          <a:xfrm>
            <a:off x="743035" y="1896004"/>
            <a:ext cx="3828965" cy="1700061"/>
          </a:xfrm>
          <a:prstGeom prst="rect">
            <a:avLst/>
          </a:prstGeom>
        </p:spPr>
      </p:pic>
      <p:pic>
        <p:nvPicPr>
          <p:cNvPr id="4" name="Picture 2" descr="http://www.archer.ac.uk/assets/img/safe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908927" y="3766681"/>
            <a:ext cx="3497179" cy="2014375"/>
          </a:xfrm>
          <a:prstGeom prst="rect">
            <a:avLst/>
          </a:prstGeom>
        </p:spPr>
      </p:pic>
      <p:pic>
        <p:nvPicPr>
          <p:cNvPr id="7" name="Picture 6"/>
          <p:cNvPicPr>
            <a:picLocks noChangeAspect="1"/>
          </p:cNvPicPr>
          <p:nvPr/>
        </p:nvPicPr>
        <p:blipFill>
          <a:blip r:embed="rId6"/>
          <a:stretch>
            <a:fillRect/>
          </a:stretch>
        </p:blipFill>
        <p:spPr>
          <a:xfrm>
            <a:off x="6320589" y="1868144"/>
            <a:ext cx="2402570" cy="2572339"/>
          </a:xfrm>
          <a:prstGeom prst="rect">
            <a:avLst/>
          </a:prstGeom>
        </p:spPr>
      </p:pic>
      <p:pic>
        <p:nvPicPr>
          <p:cNvPr id="8" name="Picture 7"/>
          <p:cNvPicPr>
            <a:picLocks noChangeAspect="1"/>
          </p:cNvPicPr>
          <p:nvPr/>
        </p:nvPicPr>
        <p:blipFill>
          <a:blip r:embed="rId7"/>
          <a:stretch>
            <a:fillRect/>
          </a:stretch>
        </p:blipFill>
        <p:spPr>
          <a:xfrm>
            <a:off x="4489052" y="3986696"/>
            <a:ext cx="2404091" cy="1716253"/>
          </a:xfrm>
          <a:prstGeom prst="rect">
            <a:avLst/>
          </a:prstGeom>
        </p:spPr>
      </p:pic>
      <p:sp>
        <p:nvSpPr>
          <p:cNvPr id="3" name="TextBox 2"/>
          <p:cNvSpPr txBox="1"/>
          <p:nvPr/>
        </p:nvSpPr>
        <p:spPr>
          <a:xfrm>
            <a:off x="743035" y="3661826"/>
            <a:ext cx="4336387" cy="507831"/>
          </a:xfrm>
          <a:prstGeom prst="rect">
            <a:avLst/>
          </a:prstGeom>
          <a:noFill/>
        </p:spPr>
        <p:txBody>
          <a:bodyPr wrap="square" rtlCol="0">
            <a:spAutoFit/>
          </a:bodyPr>
          <a:lstStyle/>
          <a:p>
            <a:pPr lvl="0"/>
            <a:r>
              <a:rPr lang="en-US" sz="900" dirty="0"/>
              <a:t>Winning image 2014 : </a:t>
            </a:r>
            <a:r>
              <a:rPr lang="en-US" sz="900" dirty="0" err="1"/>
              <a:t>Dr</a:t>
            </a:r>
            <a:r>
              <a:rPr lang="en-US" sz="900" dirty="0"/>
              <a:t> Pedro J. </a:t>
            </a:r>
            <a:r>
              <a:rPr lang="en-US" sz="900" dirty="0" err="1"/>
              <a:t>Sáenz</a:t>
            </a:r>
            <a:r>
              <a:rPr lang="en-US" sz="900" dirty="0"/>
              <a:t>, University of Edinburgh Institute for Materials and Processes.</a:t>
            </a:r>
            <a:endParaRPr lang="en-GB" sz="900" dirty="0"/>
          </a:p>
          <a:p>
            <a:endParaRPr lang="en-GB" sz="900" dirty="0"/>
          </a:p>
        </p:txBody>
      </p:sp>
      <p:sp>
        <p:nvSpPr>
          <p:cNvPr id="9" name="TextBox 8"/>
          <p:cNvSpPr txBox="1"/>
          <p:nvPr/>
        </p:nvSpPr>
        <p:spPr>
          <a:xfrm>
            <a:off x="656738" y="5358533"/>
            <a:ext cx="3219937" cy="507831"/>
          </a:xfrm>
          <a:prstGeom prst="rect">
            <a:avLst/>
          </a:prstGeom>
          <a:noFill/>
        </p:spPr>
        <p:txBody>
          <a:bodyPr wrap="square" rtlCol="0">
            <a:spAutoFit/>
          </a:bodyPr>
          <a:lstStyle/>
          <a:p>
            <a:pPr lvl="0"/>
            <a:r>
              <a:rPr lang="en-US" sz="900" dirty="0"/>
              <a:t>Winning image 2015 : </a:t>
            </a:r>
            <a:r>
              <a:rPr lang="en-US" sz="900" dirty="0" err="1"/>
              <a:t>Mr</a:t>
            </a:r>
            <a:r>
              <a:rPr lang="en-US" sz="900" dirty="0"/>
              <a:t> Ivan </a:t>
            </a:r>
            <a:r>
              <a:rPr lang="en-US" sz="900" dirty="0" err="1"/>
              <a:t>Langella</a:t>
            </a:r>
            <a:r>
              <a:rPr lang="en-US" sz="900" dirty="0"/>
              <a:t>, University of Cambridge, Department of Engineering.</a:t>
            </a:r>
            <a:endParaRPr lang="en-GB" sz="900" dirty="0"/>
          </a:p>
          <a:p>
            <a:endParaRPr lang="en-GB" sz="900" dirty="0"/>
          </a:p>
        </p:txBody>
      </p:sp>
      <p:sp>
        <p:nvSpPr>
          <p:cNvPr id="10" name="TextBox 9"/>
          <p:cNvSpPr txBox="1"/>
          <p:nvPr/>
        </p:nvSpPr>
        <p:spPr>
          <a:xfrm>
            <a:off x="6976090" y="4641625"/>
            <a:ext cx="1747069" cy="784830"/>
          </a:xfrm>
          <a:prstGeom prst="rect">
            <a:avLst/>
          </a:prstGeom>
          <a:noFill/>
        </p:spPr>
        <p:txBody>
          <a:bodyPr wrap="square" rtlCol="0">
            <a:spAutoFit/>
          </a:bodyPr>
          <a:lstStyle/>
          <a:p>
            <a:pPr lvl="0"/>
            <a:r>
              <a:rPr lang="en-US" sz="900" dirty="0"/>
              <a:t>Winning image 2016 : </a:t>
            </a:r>
            <a:r>
              <a:rPr lang="en-US" sz="900" dirty="0" err="1"/>
              <a:t>Dr</a:t>
            </a:r>
            <a:r>
              <a:rPr lang="en-US" sz="900" dirty="0"/>
              <a:t> Peter </a:t>
            </a:r>
            <a:r>
              <a:rPr lang="en-US" sz="900" dirty="0" err="1"/>
              <a:t>Falkingham</a:t>
            </a:r>
            <a:r>
              <a:rPr lang="en-US" sz="900" dirty="0"/>
              <a:t>, Natural Sciences &amp; Psychology, Liverpool John </a:t>
            </a:r>
            <a:r>
              <a:rPr lang="en-US" sz="900" dirty="0" err="1"/>
              <a:t>Moores</a:t>
            </a:r>
            <a:r>
              <a:rPr lang="en-US" sz="900" dirty="0"/>
              <a:t> University.</a:t>
            </a:r>
            <a:endParaRPr lang="en-GB" sz="900" dirty="0"/>
          </a:p>
          <a:p>
            <a:endParaRPr lang="en-GB" sz="900" dirty="0"/>
          </a:p>
        </p:txBody>
      </p:sp>
    </p:spTree>
    <p:extLst>
      <p:ext uri="{BB962C8B-B14F-4D97-AF65-F5344CB8AC3E}">
        <p14:creationId xmlns:p14="http://schemas.microsoft.com/office/powerpoint/2010/main" val="40152767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366543" y="3119766"/>
            <a:ext cx="8487114" cy="157749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lumMod val="75000"/>
                  </a:schemeClr>
                </a:solidFill>
                <a:latin typeface="+mj-lt"/>
                <a:ea typeface="+mj-ea"/>
                <a:cs typeface="+mj-cs"/>
              </a:defRPr>
            </a:lvl1pPr>
          </a:lstStyle>
          <a:p>
            <a:pPr algn="ctr"/>
            <a:r>
              <a:rPr lang="en-US" sz="4800" b="1" dirty="0" smtClean="0"/>
              <a:t>Driving Test</a:t>
            </a:r>
            <a:endParaRPr lang="en-US" b="1"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42" y="870775"/>
            <a:ext cx="8487115" cy="1743837"/>
          </a:xfrm>
          <a:prstGeom prst="rect">
            <a:avLst/>
          </a:prstGeom>
        </p:spPr>
      </p:pic>
      <p:pic>
        <p:nvPicPr>
          <p:cNvPr id="4" name="Picture 2" descr="http://www.archer.ac.uk/assets/img/safe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0471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8229600" cy="1565410"/>
          </a:xfrm>
        </p:spPr>
        <p:txBody>
          <a:bodyPr>
            <a:normAutofit/>
          </a:bodyPr>
          <a:lstStyle/>
          <a:p>
            <a:r>
              <a:rPr lang="en-GB" dirty="0" smtClean="0"/>
              <a:t>Driving Test</a:t>
            </a:r>
            <a:endParaRPr lang="en-GB" dirty="0"/>
          </a:p>
        </p:txBody>
      </p:sp>
      <p:pic>
        <p:nvPicPr>
          <p:cNvPr id="4" name="Picture 2" descr="http://www.archer.ac.uk/assets/img/safe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p:cNvPicPr>
            <a:picLocks noGrp="1" noChangeAspect="1"/>
          </p:cNvPicPr>
          <p:nvPr>
            <p:ph idx="1"/>
          </p:nvPr>
        </p:nvPicPr>
        <p:blipFill>
          <a:blip r:embed="rId4"/>
          <a:stretch>
            <a:fillRect/>
          </a:stretch>
        </p:blipFill>
        <p:spPr>
          <a:xfrm>
            <a:off x="936008" y="1755910"/>
            <a:ext cx="7069657" cy="3990072"/>
          </a:xfrm>
          <a:prstGeom prst="rect">
            <a:avLst/>
          </a:prstGeom>
        </p:spPr>
      </p:pic>
    </p:spTree>
    <p:extLst>
      <p:ext uri="{BB962C8B-B14F-4D97-AF65-F5344CB8AC3E}">
        <p14:creationId xmlns:p14="http://schemas.microsoft.com/office/powerpoint/2010/main" val="17929381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8229600" cy="1565410"/>
          </a:xfrm>
        </p:spPr>
        <p:txBody>
          <a:bodyPr>
            <a:normAutofit/>
          </a:bodyPr>
          <a:lstStyle/>
          <a:p>
            <a:r>
              <a:rPr lang="en-GB" dirty="0" smtClean="0"/>
              <a:t>Driving Test</a:t>
            </a:r>
            <a:endParaRPr lang="en-GB" dirty="0"/>
          </a:p>
        </p:txBody>
      </p:sp>
      <p:pic>
        <p:nvPicPr>
          <p:cNvPr id="4" name="Picture 2" descr="http://www.archer.ac.uk/assets/img/safe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p:cNvPicPr>
            <a:picLocks noGrp="1" noChangeAspect="1"/>
          </p:cNvPicPr>
          <p:nvPr>
            <p:ph idx="1"/>
          </p:nvPr>
        </p:nvPicPr>
        <p:blipFill>
          <a:blip r:embed="rId4"/>
          <a:stretch>
            <a:fillRect/>
          </a:stretch>
        </p:blipFill>
        <p:spPr>
          <a:xfrm>
            <a:off x="785812" y="1735931"/>
            <a:ext cx="7572375" cy="3924300"/>
          </a:xfrm>
          <a:prstGeom prst="rect">
            <a:avLst/>
          </a:prstGeom>
        </p:spPr>
      </p:pic>
    </p:spTree>
    <p:extLst>
      <p:ext uri="{BB962C8B-B14F-4D97-AF65-F5344CB8AC3E}">
        <p14:creationId xmlns:p14="http://schemas.microsoft.com/office/powerpoint/2010/main" val="9854852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8229600" cy="1565410"/>
          </a:xfrm>
        </p:spPr>
        <p:txBody>
          <a:bodyPr>
            <a:normAutofit/>
          </a:bodyPr>
          <a:lstStyle/>
          <a:p>
            <a:r>
              <a:rPr lang="en-GB" dirty="0" smtClean="0"/>
              <a:t>Driving Test</a:t>
            </a:r>
            <a:endParaRPr lang="en-GB" dirty="0"/>
          </a:p>
        </p:txBody>
      </p:sp>
      <p:pic>
        <p:nvPicPr>
          <p:cNvPr id="5" name="Content Placeholder 4"/>
          <p:cNvPicPr>
            <a:picLocks noGrp="1" noChangeAspect="1"/>
          </p:cNvPicPr>
          <p:nvPr>
            <p:ph idx="1"/>
          </p:nvPr>
        </p:nvPicPr>
        <p:blipFill>
          <a:blip r:embed="rId3"/>
          <a:stretch>
            <a:fillRect/>
          </a:stretch>
        </p:blipFill>
        <p:spPr>
          <a:xfrm>
            <a:off x="1276963" y="1740682"/>
            <a:ext cx="6590073" cy="3960000"/>
          </a:xfrm>
          <a:prstGeom prst="rect">
            <a:avLst/>
          </a:prstGeom>
        </p:spPr>
      </p:pic>
      <p:pic>
        <p:nvPicPr>
          <p:cNvPr id="4" name="Picture 2" descr="http://www.archer.ac.uk/assets/img/safe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0632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8229600" cy="1565410"/>
          </a:xfrm>
        </p:spPr>
        <p:txBody>
          <a:bodyPr>
            <a:normAutofit/>
          </a:bodyPr>
          <a:lstStyle/>
          <a:p>
            <a:r>
              <a:rPr lang="en-GB" dirty="0" smtClean="0"/>
              <a:t>Driving Test</a:t>
            </a:r>
            <a:endParaRPr lang="en-GB" dirty="0"/>
          </a:p>
        </p:txBody>
      </p:sp>
      <p:pic>
        <p:nvPicPr>
          <p:cNvPr id="5" name="Content Placeholder 4"/>
          <p:cNvPicPr>
            <a:picLocks noGrp="1" noChangeAspect="1"/>
          </p:cNvPicPr>
          <p:nvPr>
            <p:ph idx="1"/>
          </p:nvPr>
        </p:nvPicPr>
        <p:blipFill>
          <a:blip r:embed="rId3"/>
          <a:stretch>
            <a:fillRect/>
          </a:stretch>
        </p:blipFill>
        <p:spPr>
          <a:xfrm>
            <a:off x="1273391" y="1710504"/>
            <a:ext cx="6597217" cy="3960000"/>
          </a:xfrm>
          <a:prstGeom prst="rect">
            <a:avLst/>
          </a:prstGeom>
        </p:spPr>
      </p:pic>
      <p:pic>
        <p:nvPicPr>
          <p:cNvPr id="4" name="Picture 2" descr="http://www.archer.ac.uk/assets/img/safe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5212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8229600" cy="1565410"/>
          </a:xfrm>
        </p:spPr>
        <p:txBody>
          <a:bodyPr>
            <a:normAutofit/>
          </a:bodyPr>
          <a:lstStyle/>
          <a:p>
            <a:r>
              <a:rPr lang="en-GB" dirty="0" smtClean="0"/>
              <a:t>Driving Test</a:t>
            </a:r>
            <a:endParaRPr lang="en-GB" dirty="0"/>
          </a:p>
        </p:txBody>
      </p:sp>
      <p:pic>
        <p:nvPicPr>
          <p:cNvPr id="4" name="Picture 2" descr="http://www.archer.ac.uk/assets/img/safe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p:cNvPicPr>
            <a:picLocks noGrp="1" noChangeAspect="1"/>
          </p:cNvPicPr>
          <p:nvPr>
            <p:ph idx="1"/>
          </p:nvPr>
        </p:nvPicPr>
        <p:blipFill>
          <a:blip r:embed="rId4"/>
          <a:stretch>
            <a:fillRect/>
          </a:stretch>
        </p:blipFill>
        <p:spPr>
          <a:xfrm>
            <a:off x="1352577" y="1758360"/>
            <a:ext cx="6597217" cy="3960000"/>
          </a:xfrm>
          <a:prstGeom prst="rect">
            <a:avLst/>
          </a:prstGeom>
        </p:spPr>
      </p:pic>
    </p:spTree>
    <p:extLst>
      <p:ext uri="{BB962C8B-B14F-4D97-AF65-F5344CB8AC3E}">
        <p14:creationId xmlns:p14="http://schemas.microsoft.com/office/powerpoint/2010/main" val="11054580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366543" y="3119766"/>
            <a:ext cx="8487114" cy="157749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lumMod val="75000"/>
                  </a:schemeClr>
                </a:solidFill>
                <a:latin typeface="+mj-lt"/>
                <a:ea typeface="+mj-ea"/>
                <a:cs typeface="+mj-cs"/>
              </a:defRPr>
            </a:lvl1pPr>
          </a:lstStyle>
          <a:p>
            <a:pPr algn="ctr"/>
            <a:r>
              <a:rPr lang="en-US" sz="4800" b="1" dirty="0" smtClean="0"/>
              <a:t>Training</a:t>
            </a:r>
            <a:endParaRPr lang="en-US" b="1"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42" y="870775"/>
            <a:ext cx="8487115" cy="1743837"/>
          </a:xfrm>
          <a:prstGeom prst="rect">
            <a:avLst/>
          </a:prstGeom>
        </p:spPr>
      </p:pic>
      <p:pic>
        <p:nvPicPr>
          <p:cNvPr id="4" name="Picture 2" descr="http://www.archer.ac.uk/assets/img/safe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9103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8229600" cy="1565410"/>
          </a:xfrm>
        </p:spPr>
        <p:txBody>
          <a:bodyPr>
            <a:normAutofit/>
          </a:bodyPr>
          <a:lstStyle/>
          <a:p>
            <a:r>
              <a:rPr lang="en-GB" dirty="0" smtClean="0"/>
              <a:t>Training</a:t>
            </a:r>
            <a:endParaRPr lang="en-GB" dirty="0"/>
          </a:p>
        </p:txBody>
      </p:sp>
      <p:pic>
        <p:nvPicPr>
          <p:cNvPr id="5" name="Content Placeholder 4"/>
          <p:cNvPicPr>
            <a:picLocks noGrp="1" noChangeAspect="1"/>
          </p:cNvPicPr>
          <p:nvPr>
            <p:ph idx="1"/>
          </p:nvPr>
        </p:nvPicPr>
        <p:blipFill>
          <a:blip r:embed="rId3"/>
          <a:stretch>
            <a:fillRect/>
          </a:stretch>
        </p:blipFill>
        <p:spPr>
          <a:xfrm>
            <a:off x="5911384" y="813757"/>
            <a:ext cx="3067445" cy="4622539"/>
          </a:xfrm>
          <a:prstGeom prst="rect">
            <a:avLst/>
          </a:prstGeom>
        </p:spPr>
      </p:pic>
      <p:pic>
        <p:nvPicPr>
          <p:cNvPr id="4" name="Picture 2" descr="http://www.archer.ac.uk/assets/img/safe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336042" y="1741118"/>
            <a:ext cx="5590765" cy="3786234"/>
          </a:xfrm>
          <a:prstGeom prst="rect">
            <a:avLst/>
          </a:prstGeom>
        </p:spPr>
      </p:pic>
      <p:sp>
        <p:nvSpPr>
          <p:cNvPr id="8" name="Rounded Rectangle 7"/>
          <p:cNvSpPr/>
          <p:nvPr/>
        </p:nvSpPr>
        <p:spPr>
          <a:xfrm>
            <a:off x="5999967" y="533399"/>
            <a:ext cx="2978862" cy="220980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018092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Funding</a:t>
            </a:r>
            <a:endParaRPr lang="en-GB" dirty="0"/>
          </a:p>
        </p:txBody>
      </p:sp>
      <p:sp>
        <p:nvSpPr>
          <p:cNvPr id="3" name="Content Placeholder 2"/>
          <p:cNvSpPr>
            <a:spLocks noGrp="1"/>
          </p:cNvSpPr>
          <p:nvPr>
            <p:ph idx="1"/>
          </p:nvPr>
        </p:nvSpPr>
        <p:spPr/>
        <p:txBody>
          <a:bodyPr/>
          <a:lstStyle/>
          <a:p>
            <a:r>
              <a:rPr lang="en-GB" dirty="0" smtClean="0"/>
              <a:t>Thanks to</a:t>
            </a:r>
          </a:p>
          <a:p>
            <a:r>
              <a:rPr lang="en-US" dirty="0"/>
              <a:t>ARCHER project </a:t>
            </a:r>
            <a:endParaRPr lang="en-US" dirty="0" smtClean="0"/>
          </a:p>
          <a:p>
            <a:r>
              <a:rPr lang="en-US" dirty="0"/>
              <a:t>PRACE via the EU’s Horizon 2020 Research and Innovation </a:t>
            </a:r>
            <a:r>
              <a:rPr lang="en-US" dirty="0" err="1"/>
              <a:t>Programme</a:t>
            </a:r>
            <a:r>
              <a:rPr lang="en-US" dirty="0"/>
              <a:t> (2014-2020) under grant </a:t>
            </a:r>
            <a:r>
              <a:rPr lang="en-US" dirty="0" smtClean="0"/>
              <a:t>agreements 653838 and </a:t>
            </a:r>
            <a:r>
              <a:rPr lang="en-US" dirty="0"/>
              <a:t>730913</a:t>
            </a:r>
            <a:r>
              <a:rPr lang="en-US" dirty="0" smtClean="0"/>
              <a:t>.</a:t>
            </a:r>
            <a:endParaRPr lang="en-GB" dirty="0"/>
          </a:p>
          <a:p>
            <a:endParaRPr lang="en-GB" dirty="0"/>
          </a:p>
        </p:txBody>
      </p:sp>
      <p:pic>
        <p:nvPicPr>
          <p:cNvPr id="4" name="Picture 3"/>
          <p:cNvPicPr>
            <a:picLocks noChangeAspect="1"/>
          </p:cNvPicPr>
          <p:nvPr/>
        </p:nvPicPr>
        <p:blipFill>
          <a:blip r:embed="rId3"/>
          <a:stretch>
            <a:fillRect/>
          </a:stretch>
        </p:blipFill>
        <p:spPr>
          <a:xfrm>
            <a:off x="3431739" y="4100202"/>
            <a:ext cx="2355285" cy="879306"/>
          </a:xfrm>
          <a:prstGeom prst="rect">
            <a:avLst/>
          </a:prstGeom>
        </p:spPr>
      </p:pic>
      <p:pic>
        <p:nvPicPr>
          <p:cNvPr id="5" name="Picture 2" descr="http://www.archer.ac.uk/assets/img/safe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7333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8229600" cy="1565410"/>
          </a:xfrm>
        </p:spPr>
        <p:txBody>
          <a:bodyPr>
            <a:normAutofit/>
          </a:bodyPr>
          <a:lstStyle/>
          <a:p>
            <a:r>
              <a:rPr lang="en-GB" dirty="0" smtClean="0"/>
              <a:t>Training</a:t>
            </a:r>
            <a:endParaRPr lang="en-GB" dirty="0"/>
          </a:p>
        </p:txBody>
      </p:sp>
      <p:pic>
        <p:nvPicPr>
          <p:cNvPr id="5" name="Content Placeholder 4"/>
          <p:cNvPicPr>
            <a:picLocks noGrp="1" noChangeAspect="1"/>
          </p:cNvPicPr>
          <p:nvPr>
            <p:ph idx="1"/>
          </p:nvPr>
        </p:nvPicPr>
        <p:blipFill>
          <a:blip r:embed="rId3"/>
          <a:stretch>
            <a:fillRect/>
          </a:stretch>
        </p:blipFill>
        <p:spPr>
          <a:xfrm>
            <a:off x="5911384" y="813757"/>
            <a:ext cx="3067445" cy="4622539"/>
          </a:xfrm>
          <a:prstGeom prst="rect">
            <a:avLst/>
          </a:prstGeom>
        </p:spPr>
      </p:pic>
      <p:pic>
        <p:nvPicPr>
          <p:cNvPr id="4" name="Picture 2" descr="http://www.archer.ac.uk/assets/img/safe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5911384" y="2261987"/>
            <a:ext cx="3067445" cy="220980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5"/>
          <a:stretch>
            <a:fillRect/>
          </a:stretch>
        </p:blipFill>
        <p:spPr>
          <a:xfrm>
            <a:off x="176817" y="1638299"/>
            <a:ext cx="5734567" cy="4185681"/>
          </a:xfrm>
          <a:prstGeom prst="rect">
            <a:avLst/>
          </a:prstGeom>
        </p:spPr>
      </p:pic>
    </p:spTree>
    <p:extLst>
      <p:ext uri="{BB962C8B-B14F-4D97-AF65-F5344CB8AC3E}">
        <p14:creationId xmlns:p14="http://schemas.microsoft.com/office/powerpoint/2010/main" val="37071602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8229600" cy="1565410"/>
          </a:xfrm>
        </p:spPr>
        <p:txBody>
          <a:bodyPr>
            <a:normAutofit/>
          </a:bodyPr>
          <a:lstStyle/>
          <a:p>
            <a:r>
              <a:rPr lang="en-GB" dirty="0" smtClean="0"/>
              <a:t>Training</a:t>
            </a:r>
            <a:endParaRPr lang="en-GB" dirty="0"/>
          </a:p>
        </p:txBody>
      </p:sp>
      <p:pic>
        <p:nvPicPr>
          <p:cNvPr id="5" name="Content Placeholder 4"/>
          <p:cNvPicPr>
            <a:picLocks noGrp="1" noChangeAspect="1"/>
          </p:cNvPicPr>
          <p:nvPr>
            <p:ph idx="1"/>
          </p:nvPr>
        </p:nvPicPr>
        <p:blipFill>
          <a:blip r:embed="rId3"/>
          <a:stretch>
            <a:fillRect/>
          </a:stretch>
        </p:blipFill>
        <p:spPr>
          <a:xfrm>
            <a:off x="5911384" y="813757"/>
            <a:ext cx="3067445" cy="4622539"/>
          </a:xfrm>
          <a:prstGeom prst="rect">
            <a:avLst/>
          </a:prstGeom>
        </p:spPr>
      </p:pic>
      <p:pic>
        <p:nvPicPr>
          <p:cNvPr id="4" name="Picture 2" descr="http://www.archer.ac.uk/assets/img/safe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5911384" y="3883068"/>
            <a:ext cx="3067445" cy="1766164"/>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5"/>
          <a:stretch>
            <a:fillRect/>
          </a:stretch>
        </p:blipFill>
        <p:spPr>
          <a:xfrm>
            <a:off x="165171" y="1771027"/>
            <a:ext cx="5384211" cy="2700762"/>
          </a:xfrm>
          <a:prstGeom prst="rect">
            <a:avLst/>
          </a:prstGeom>
        </p:spPr>
      </p:pic>
      <p:pic>
        <p:nvPicPr>
          <p:cNvPr id="6" name="Picture 5"/>
          <p:cNvPicPr>
            <a:picLocks noChangeAspect="1"/>
          </p:cNvPicPr>
          <p:nvPr/>
        </p:nvPicPr>
        <p:blipFill>
          <a:blip r:embed="rId6"/>
          <a:stretch>
            <a:fillRect/>
          </a:stretch>
        </p:blipFill>
        <p:spPr>
          <a:xfrm>
            <a:off x="165171" y="4873824"/>
            <a:ext cx="5384211" cy="690439"/>
          </a:xfrm>
          <a:prstGeom prst="rect">
            <a:avLst/>
          </a:prstGeom>
        </p:spPr>
      </p:pic>
    </p:spTree>
    <p:extLst>
      <p:ext uri="{BB962C8B-B14F-4D97-AF65-F5344CB8AC3E}">
        <p14:creationId xmlns:p14="http://schemas.microsoft.com/office/powerpoint/2010/main" val="17227076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8229600" cy="1565410"/>
          </a:xfrm>
        </p:spPr>
        <p:txBody>
          <a:bodyPr>
            <a:normAutofit/>
          </a:bodyPr>
          <a:lstStyle/>
          <a:p>
            <a:r>
              <a:rPr lang="en-GB" dirty="0" smtClean="0"/>
              <a:t>Training</a:t>
            </a:r>
            <a:endParaRPr lang="en-GB" dirty="0"/>
          </a:p>
        </p:txBody>
      </p:sp>
      <p:pic>
        <p:nvPicPr>
          <p:cNvPr id="4" name="Picture 2" descr="http://www.archer.ac.uk/assets/img/safe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p:cNvSpPr>
            <a:spLocks noGrp="1"/>
          </p:cNvSpPr>
          <p:nvPr>
            <p:ph idx="1"/>
          </p:nvPr>
        </p:nvSpPr>
        <p:spPr/>
        <p:txBody>
          <a:bodyPr/>
          <a:lstStyle/>
          <a:p>
            <a:endParaRPr lang="en-GB" dirty="0"/>
          </a:p>
        </p:txBody>
      </p:sp>
      <p:pic>
        <p:nvPicPr>
          <p:cNvPr id="9" name="Picture 8"/>
          <p:cNvPicPr>
            <a:picLocks noChangeAspect="1"/>
          </p:cNvPicPr>
          <p:nvPr/>
        </p:nvPicPr>
        <p:blipFill>
          <a:blip r:embed="rId4"/>
          <a:stretch>
            <a:fillRect/>
          </a:stretch>
        </p:blipFill>
        <p:spPr>
          <a:xfrm>
            <a:off x="2437705" y="395798"/>
            <a:ext cx="6249095" cy="5400000"/>
          </a:xfrm>
          <a:prstGeom prst="rect">
            <a:avLst/>
          </a:prstGeom>
        </p:spPr>
      </p:pic>
    </p:spTree>
    <p:extLst>
      <p:ext uri="{BB962C8B-B14F-4D97-AF65-F5344CB8AC3E}">
        <p14:creationId xmlns:p14="http://schemas.microsoft.com/office/powerpoint/2010/main" val="25195124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8229600" cy="1565410"/>
          </a:xfrm>
        </p:spPr>
        <p:txBody>
          <a:bodyPr>
            <a:normAutofit/>
          </a:bodyPr>
          <a:lstStyle/>
          <a:p>
            <a:r>
              <a:rPr lang="en-GB" dirty="0" smtClean="0"/>
              <a:t>Training</a:t>
            </a:r>
            <a:endParaRPr lang="en-GB" dirty="0"/>
          </a:p>
        </p:txBody>
      </p:sp>
      <p:pic>
        <p:nvPicPr>
          <p:cNvPr id="4" name="Picture 2" descr="http://www.archer.ac.uk/assets/img/safe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p:cNvSpPr>
            <a:spLocks noGrp="1"/>
          </p:cNvSpPr>
          <p:nvPr>
            <p:ph idx="1"/>
          </p:nvPr>
        </p:nvSpPr>
        <p:spPr/>
        <p:txBody>
          <a:bodyPr/>
          <a:lstStyle/>
          <a:p>
            <a:endParaRPr lang="en-GB" dirty="0"/>
          </a:p>
        </p:txBody>
      </p:sp>
      <p:pic>
        <p:nvPicPr>
          <p:cNvPr id="3" name="Picture 2"/>
          <p:cNvPicPr>
            <a:picLocks noChangeAspect="1"/>
          </p:cNvPicPr>
          <p:nvPr/>
        </p:nvPicPr>
        <p:blipFill>
          <a:blip r:embed="rId4"/>
          <a:stretch>
            <a:fillRect/>
          </a:stretch>
        </p:blipFill>
        <p:spPr>
          <a:xfrm>
            <a:off x="1411584" y="1600200"/>
            <a:ext cx="7449182" cy="4035398"/>
          </a:xfrm>
          <a:prstGeom prst="rect">
            <a:avLst/>
          </a:prstGeom>
        </p:spPr>
      </p:pic>
    </p:spTree>
    <p:extLst>
      <p:ext uri="{BB962C8B-B14F-4D97-AF65-F5344CB8AC3E}">
        <p14:creationId xmlns:p14="http://schemas.microsoft.com/office/powerpoint/2010/main" val="681155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8229600" cy="1565410"/>
          </a:xfrm>
        </p:spPr>
        <p:txBody>
          <a:bodyPr>
            <a:normAutofit/>
          </a:bodyPr>
          <a:lstStyle/>
          <a:p>
            <a:r>
              <a:rPr lang="en-GB" dirty="0" smtClean="0"/>
              <a:t>Training</a:t>
            </a:r>
            <a:endParaRPr lang="en-GB" dirty="0"/>
          </a:p>
        </p:txBody>
      </p:sp>
      <p:pic>
        <p:nvPicPr>
          <p:cNvPr id="4" name="Picture 2" descr="http://www.archer.ac.uk/assets/img/safe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2"/>
          <p:cNvPicPr>
            <a:picLocks noGrp="1" noChangeAspect="1"/>
          </p:cNvPicPr>
          <p:nvPr>
            <p:ph idx="1"/>
          </p:nvPr>
        </p:nvPicPr>
        <p:blipFill>
          <a:blip r:embed="rId4"/>
          <a:stretch>
            <a:fillRect/>
          </a:stretch>
        </p:blipFill>
        <p:spPr>
          <a:xfrm>
            <a:off x="752475" y="1654969"/>
            <a:ext cx="7639050" cy="4086225"/>
          </a:xfrm>
          <a:prstGeom prst="rect">
            <a:avLst/>
          </a:prstGeom>
        </p:spPr>
      </p:pic>
    </p:spTree>
    <p:extLst>
      <p:ext uri="{BB962C8B-B14F-4D97-AF65-F5344CB8AC3E}">
        <p14:creationId xmlns:p14="http://schemas.microsoft.com/office/powerpoint/2010/main" val="4606437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366543" y="3119766"/>
            <a:ext cx="8487114" cy="157749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lumMod val="75000"/>
                  </a:schemeClr>
                </a:solidFill>
                <a:latin typeface="+mj-lt"/>
                <a:ea typeface="+mj-ea"/>
                <a:cs typeface="+mj-cs"/>
              </a:defRPr>
            </a:lvl1pPr>
          </a:lstStyle>
          <a:p>
            <a:pPr algn="ctr"/>
            <a:r>
              <a:rPr lang="en-US" sz="4800" b="1" dirty="0" smtClean="0"/>
              <a:t>Impact</a:t>
            </a:r>
            <a:endParaRPr lang="en-US" b="1"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42" y="870775"/>
            <a:ext cx="8487115" cy="1743837"/>
          </a:xfrm>
          <a:prstGeom prst="rect">
            <a:avLst/>
          </a:prstGeom>
        </p:spPr>
      </p:pic>
      <p:pic>
        <p:nvPicPr>
          <p:cNvPr id="4" name="Picture 2" descr="http://www.archer.ac.uk/assets/img/safe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5939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8229600" cy="1565410"/>
          </a:xfrm>
        </p:spPr>
        <p:txBody>
          <a:bodyPr>
            <a:normAutofit/>
          </a:bodyPr>
          <a:lstStyle/>
          <a:p>
            <a:r>
              <a:rPr lang="en-GB" dirty="0" smtClean="0"/>
              <a:t>Impact</a:t>
            </a:r>
            <a:endParaRPr lang="en-GB" dirty="0"/>
          </a:p>
        </p:txBody>
      </p:sp>
      <p:pic>
        <p:nvPicPr>
          <p:cNvPr id="4" name="Picture 2" descr="http://www.archer.ac.uk/assets/img/safe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128947" y="2913085"/>
            <a:ext cx="6782132" cy="2482120"/>
          </a:xfrm>
          <a:prstGeom prst="rect">
            <a:avLst/>
          </a:prstGeom>
        </p:spPr>
      </p:pic>
      <p:sp>
        <p:nvSpPr>
          <p:cNvPr id="3" name="Content Placeholder 2"/>
          <p:cNvSpPr>
            <a:spLocks noGrp="1"/>
          </p:cNvSpPr>
          <p:nvPr>
            <p:ph idx="1"/>
          </p:nvPr>
        </p:nvSpPr>
        <p:spPr/>
        <p:txBody>
          <a:bodyPr>
            <a:normAutofit/>
          </a:bodyPr>
          <a:lstStyle/>
          <a:p>
            <a:endParaRPr lang="en-GB" sz="3200" dirty="0"/>
          </a:p>
          <a:p>
            <a:r>
              <a:rPr lang="en-GB" sz="3200" dirty="0" smtClean="0"/>
              <a:t>Kirkpatrick Model</a:t>
            </a:r>
            <a:endParaRPr lang="en-GB" sz="3200" dirty="0"/>
          </a:p>
        </p:txBody>
      </p:sp>
    </p:spTree>
    <p:extLst>
      <p:ext uri="{BB962C8B-B14F-4D97-AF65-F5344CB8AC3E}">
        <p14:creationId xmlns:p14="http://schemas.microsoft.com/office/powerpoint/2010/main" val="10834743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8229600" cy="1565410"/>
          </a:xfrm>
        </p:spPr>
        <p:txBody>
          <a:bodyPr>
            <a:normAutofit/>
          </a:bodyPr>
          <a:lstStyle/>
          <a:p>
            <a:r>
              <a:rPr lang="en-GB" dirty="0" smtClean="0"/>
              <a:t>Impact</a:t>
            </a:r>
            <a:endParaRPr lang="en-GB" dirty="0"/>
          </a:p>
        </p:txBody>
      </p:sp>
      <p:pic>
        <p:nvPicPr>
          <p:cNvPr id="6" name="Content Placeholder 5"/>
          <p:cNvPicPr>
            <a:picLocks noGrp="1" noChangeAspect="1"/>
          </p:cNvPicPr>
          <p:nvPr>
            <p:ph idx="1"/>
          </p:nvPr>
        </p:nvPicPr>
        <p:blipFill>
          <a:blip r:embed="rId3"/>
          <a:stretch>
            <a:fillRect/>
          </a:stretch>
        </p:blipFill>
        <p:spPr>
          <a:xfrm>
            <a:off x="1908257" y="2154587"/>
            <a:ext cx="5415162" cy="3600000"/>
          </a:xfrm>
          <a:prstGeom prst="rect">
            <a:avLst/>
          </a:prstGeom>
        </p:spPr>
      </p:pic>
      <p:pic>
        <p:nvPicPr>
          <p:cNvPr id="4" name="Picture 2" descr="http://www.archer.ac.uk/assets/img/safe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4867751" y="533399"/>
            <a:ext cx="3738804" cy="1368325"/>
          </a:xfrm>
          <a:prstGeom prst="rect">
            <a:avLst/>
          </a:prstGeom>
        </p:spPr>
      </p:pic>
      <p:sp>
        <p:nvSpPr>
          <p:cNvPr id="7" name="Rounded Rectangle 6"/>
          <p:cNvSpPr/>
          <p:nvPr/>
        </p:nvSpPr>
        <p:spPr>
          <a:xfrm>
            <a:off x="4787506" y="1315233"/>
            <a:ext cx="1024571" cy="586491"/>
          </a:xfrm>
          <a:prstGeom prst="roundRect">
            <a:avLst/>
          </a:prstGeom>
          <a:noFill/>
          <a:ln w="38100">
            <a:solidFill>
              <a:srgbClr val="D012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280579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8229600" cy="1565410"/>
          </a:xfrm>
        </p:spPr>
        <p:txBody>
          <a:bodyPr>
            <a:normAutofit/>
          </a:bodyPr>
          <a:lstStyle/>
          <a:p>
            <a:r>
              <a:rPr lang="en-GB" dirty="0" smtClean="0"/>
              <a:t>Impact</a:t>
            </a:r>
            <a:endParaRPr lang="en-GB" dirty="0"/>
          </a:p>
        </p:txBody>
      </p:sp>
      <p:pic>
        <p:nvPicPr>
          <p:cNvPr id="4" name="Picture 2" descr="http://www.archer.ac.uk/assets/img/safe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8"/>
          <p:cNvPicPr>
            <a:picLocks noGrp="1" noChangeAspect="1"/>
          </p:cNvPicPr>
          <p:nvPr>
            <p:ph idx="1"/>
          </p:nvPr>
        </p:nvPicPr>
        <p:blipFill>
          <a:blip r:embed="rId4"/>
          <a:stretch>
            <a:fillRect/>
          </a:stretch>
        </p:blipFill>
        <p:spPr>
          <a:xfrm>
            <a:off x="457200" y="1855402"/>
            <a:ext cx="6410131" cy="3919296"/>
          </a:xfrm>
          <a:prstGeom prst="rect">
            <a:avLst/>
          </a:prstGeom>
          <a:ln w="3175">
            <a:solidFill>
              <a:schemeClr val="tx1"/>
            </a:solidFill>
          </a:ln>
          <a:effectLst>
            <a:outerShdw blurRad="50800" dist="38100" dir="8100000" algn="tr" rotWithShape="0">
              <a:prstClr val="black">
                <a:alpha val="40000"/>
              </a:prstClr>
            </a:outerShdw>
          </a:effectLst>
        </p:spPr>
      </p:pic>
      <p:pic>
        <p:nvPicPr>
          <p:cNvPr id="8" name="Picture 7"/>
          <p:cNvPicPr>
            <a:picLocks noChangeAspect="1"/>
          </p:cNvPicPr>
          <p:nvPr/>
        </p:nvPicPr>
        <p:blipFill>
          <a:blip r:embed="rId5"/>
          <a:stretch>
            <a:fillRect/>
          </a:stretch>
        </p:blipFill>
        <p:spPr>
          <a:xfrm>
            <a:off x="2733153" y="605404"/>
            <a:ext cx="6193716" cy="3580914"/>
          </a:xfrm>
          <a:prstGeom prst="rect">
            <a:avLst/>
          </a:prstGeom>
          <a:ln w="3175">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3337903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8229600" cy="1565410"/>
          </a:xfrm>
        </p:spPr>
        <p:txBody>
          <a:bodyPr>
            <a:normAutofit/>
          </a:bodyPr>
          <a:lstStyle/>
          <a:p>
            <a:r>
              <a:rPr lang="en-GB" dirty="0" smtClean="0"/>
              <a:t>Impact</a:t>
            </a:r>
            <a:endParaRPr lang="en-GB" dirty="0"/>
          </a:p>
        </p:txBody>
      </p:sp>
      <p:pic>
        <p:nvPicPr>
          <p:cNvPr id="5" name="Content Placeholder 4"/>
          <p:cNvPicPr>
            <a:picLocks noGrp="1" noChangeAspect="1"/>
          </p:cNvPicPr>
          <p:nvPr>
            <p:ph idx="1"/>
          </p:nvPr>
        </p:nvPicPr>
        <p:blipFill>
          <a:blip r:embed="rId3"/>
          <a:stretch>
            <a:fillRect/>
          </a:stretch>
        </p:blipFill>
        <p:spPr>
          <a:xfrm>
            <a:off x="1578330" y="2098809"/>
            <a:ext cx="5987340" cy="3600000"/>
          </a:xfrm>
          <a:prstGeom prst="rect">
            <a:avLst/>
          </a:prstGeom>
        </p:spPr>
      </p:pic>
      <p:pic>
        <p:nvPicPr>
          <p:cNvPr id="4" name="Picture 2" descr="http://www.archer.ac.uk/assets/img/safe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4867751" y="533399"/>
            <a:ext cx="3738804" cy="1368325"/>
          </a:xfrm>
          <a:prstGeom prst="rect">
            <a:avLst/>
          </a:prstGeom>
        </p:spPr>
      </p:pic>
      <p:sp>
        <p:nvSpPr>
          <p:cNvPr id="7" name="Rounded Rectangle 6"/>
          <p:cNvSpPr/>
          <p:nvPr/>
        </p:nvSpPr>
        <p:spPr>
          <a:xfrm>
            <a:off x="5752008" y="1315233"/>
            <a:ext cx="1024571" cy="586491"/>
          </a:xfrm>
          <a:prstGeom prst="roundRect">
            <a:avLst/>
          </a:prstGeom>
          <a:noFill/>
          <a:ln w="38100">
            <a:solidFill>
              <a:srgbClr val="D012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121504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8229600" cy="1565410"/>
          </a:xfrm>
        </p:spPr>
        <p:txBody>
          <a:bodyPr>
            <a:normAutofit/>
          </a:bodyPr>
          <a:lstStyle/>
          <a:p>
            <a:r>
              <a:rPr lang="en-GB" dirty="0" smtClean="0"/>
              <a:t>Novel approaches to HPC user engagement</a:t>
            </a:r>
            <a:endParaRPr lang="en-GB" dirty="0"/>
          </a:p>
        </p:txBody>
      </p:sp>
      <p:sp>
        <p:nvSpPr>
          <p:cNvPr id="3" name="Content Placeholder 2"/>
          <p:cNvSpPr>
            <a:spLocks noGrp="1"/>
          </p:cNvSpPr>
          <p:nvPr>
            <p:ph idx="1"/>
          </p:nvPr>
        </p:nvSpPr>
        <p:spPr>
          <a:xfrm>
            <a:off x="457200" y="2254684"/>
            <a:ext cx="8229600" cy="3541113"/>
          </a:xfrm>
        </p:spPr>
        <p:txBody>
          <a:bodyPr/>
          <a:lstStyle/>
          <a:p>
            <a:r>
              <a:rPr lang="en-GB" sz="3200" dirty="0" smtClean="0"/>
              <a:t>Outreach</a:t>
            </a:r>
          </a:p>
          <a:p>
            <a:r>
              <a:rPr lang="en-GB" sz="3200" dirty="0" smtClean="0"/>
              <a:t>Driving Test</a:t>
            </a:r>
          </a:p>
          <a:p>
            <a:r>
              <a:rPr lang="en-GB" sz="3200" dirty="0" smtClean="0"/>
              <a:t>Training</a:t>
            </a:r>
          </a:p>
          <a:p>
            <a:r>
              <a:rPr lang="en-GB" sz="3200" dirty="0" smtClean="0"/>
              <a:t>Impact</a:t>
            </a:r>
          </a:p>
          <a:p>
            <a:endParaRPr lang="en-GB" dirty="0"/>
          </a:p>
        </p:txBody>
      </p:sp>
      <p:pic>
        <p:nvPicPr>
          <p:cNvPr id="4" name="Picture 2" descr="http://www.archer.ac.uk/assets/img/safe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6042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8229600" cy="1565410"/>
          </a:xfrm>
        </p:spPr>
        <p:txBody>
          <a:bodyPr>
            <a:normAutofit/>
          </a:bodyPr>
          <a:lstStyle/>
          <a:p>
            <a:r>
              <a:rPr lang="en-GB" dirty="0" smtClean="0"/>
              <a:t>Impact</a:t>
            </a:r>
            <a:endParaRPr lang="en-GB" dirty="0"/>
          </a:p>
        </p:txBody>
      </p:sp>
      <p:pic>
        <p:nvPicPr>
          <p:cNvPr id="4" name="Picture 2" descr="http://www.archer.ac.uk/assets/img/safe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a:blip r:embed="rId4"/>
          <a:stretch>
            <a:fillRect/>
          </a:stretch>
        </p:blipFill>
        <p:spPr>
          <a:xfrm>
            <a:off x="457200" y="1980920"/>
            <a:ext cx="8229600" cy="3175670"/>
          </a:xfrm>
          <a:prstGeom prst="rect">
            <a:avLst/>
          </a:prstGeom>
        </p:spPr>
      </p:pic>
    </p:spTree>
    <p:extLst>
      <p:ext uri="{BB962C8B-B14F-4D97-AF65-F5344CB8AC3E}">
        <p14:creationId xmlns:p14="http://schemas.microsoft.com/office/powerpoint/2010/main" val="29115073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8229600" cy="1565410"/>
          </a:xfrm>
        </p:spPr>
        <p:txBody>
          <a:bodyPr>
            <a:normAutofit/>
          </a:bodyPr>
          <a:lstStyle/>
          <a:p>
            <a:r>
              <a:rPr lang="en-GB" dirty="0" smtClean="0"/>
              <a:t>Impact</a:t>
            </a:r>
            <a:endParaRPr lang="en-GB" dirty="0"/>
          </a:p>
        </p:txBody>
      </p:sp>
      <p:pic>
        <p:nvPicPr>
          <p:cNvPr id="4" name="Picture 2" descr="http://www.archer.ac.uk/assets/img/safe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p:cNvPicPr>
            <a:picLocks noGrp="1" noChangeAspect="1"/>
          </p:cNvPicPr>
          <p:nvPr>
            <p:ph idx="1"/>
          </p:nvPr>
        </p:nvPicPr>
        <p:blipFill>
          <a:blip r:embed="rId4"/>
          <a:stretch>
            <a:fillRect/>
          </a:stretch>
        </p:blipFill>
        <p:spPr>
          <a:xfrm>
            <a:off x="1578330" y="2098809"/>
            <a:ext cx="5987340" cy="3600000"/>
          </a:xfrm>
          <a:prstGeom prst="rect">
            <a:avLst/>
          </a:prstGeom>
        </p:spPr>
      </p:pic>
      <p:pic>
        <p:nvPicPr>
          <p:cNvPr id="9" name="Picture 8"/>
          <p:cNvPicPr>
            <a:picLocks noChangeAspect="1"/>
          </p:cNvPicPr>
          <p:nvPr/>
        </p:nvPicPr>
        <p:blipFill>
          <a:blip r:embed="rId5"/>
          <a:stretch>
            <a:fillRect/>
          </a:stretch>
        </p:blipFill>
        <p:spPr>
          <a:xfrm>
            <a:off x="4867751" y="533399"/>
            <a:ext cx="3738804" cy="1368325"/>
          </a:xfrm>
          <a:prstGeom prst="rect">
            <a:avLst/>
          </a:prstGeom>
        </p:spPr>
      </p:pic>
      <p:sp>
        <p:nvSpPr>
          <p:cNvPr id="10" name="Rounded Rectangle 9"/>
          <p:cNvSpPr/>
          <p:nvPr/>
        </p:nvSpPr>
        <p:spPr>
          <a:xfrm>
            <a:off x="6716510" y="1315233"/>
            <a:ext cx="1024571" cy="586491"/>
          </a:xfrm>
          <a:prstGeom prst="roundRect">
            <a:avLst/>
          </a:prstGeom>
          <a:noFill/>
          <a:ln w="38100">
            <a:solidFill>
              <a:srgbClr val="D012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114562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8229600" cy="1565410"/>
          </a:xfrm>
        </p:spPr>
        <p:txBody>
          <a:bodyPr>
            <a:normAutofit/>
          </a:bodyPr>
          <a:lstStyle/>
          <a:p>
            <a:r>
              <a:rPr lang="en-GB" dirty="0" smtClean="0"/>
              <a:t>Impact</a:t>
            </a:r>
            <a:endParaRPr lang="en-GB" dirty="0"/>
          </a:p>
        </p:txBody>
      </p:sp>
      <p:pic>
        <p:nvPicPr>
          <p:cNvPr id="4" name="Picture 2" descr="http://www.archer.ac.uk/assets/img/safe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p:cNvPicPr>
            <a:picLocks noGrp="1" noChangeAspect="1"/>
          </p:cNvPicPr>
          <p:nvPr>
            <p:ph idx="1"/>
          </p:nvPr>
        </p:nvPicPr>
        <p:blipFill>
          <a:blip r:embed="rId4"/>
          <a:stretch>
            <a:fillRect/>
          </a:stretch>
        </p:blipFill>
        <p:spPr>
          <a:xfrm>
            <a:off x="1578330" y="2098809"/>
            <a:ext cx="5987340" cy="3600000"/>
          </a:xfrm>
          <a:prstGeom prst="rect">
            <a:avLst/>
          </a:prstGeom>
        </p:spPr>
      </p:pic>
      <p:pic>
        <p:nvPicPr>
          <p:cNvPr id="7" name="Picture 6"/>
          <p:cNvPicPr>
            <a:picLocks noChangeAspect="1"/>
          </p:cNvPicPr>
          <p:nvPr/>
        </p:nvPicPr>
        <p:blipFill>
          <a:blip r:embed="rId5"/>
          <a:stretch>
            <a:fillRect/>
          </a:stretch>
        </p:blipFill>
        <p:spPr>
          <a:xfrm>
            <a:off x="4867751" y="533399"/>
            <a:ext cx="3738804" cy="1368325"/>
          </a:xfrm>
          <a:prstGeom prst="rect">
            <a:avLst/>
          </a:prstGeom>
        </p:spPr>
      </p:pic>
      <p:sp>
        <p:nvSpPr>
          <p:cNvPr id="9" name="Rounded Rectangle 8"/>
          <p:cNvSpPr/>
          <p:nvPr/>
        </p:nvSpPr>
        <p:spPr>
          <a:xfrm>
            <a:off x="7693538" y="1315233"/>
            <a:ext cx="1024571" cy="586491"/>
          </a:xfrm>
          <a:prstGeom prst="roundRect">
            <a:avLst/>
          </a:prstGeom>
          <a:noFill/>
          <a:ln w="38100">
            <a:solidFill>
              <a:srgbClr val="D012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098894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8229600" cy="1565410"/>
          </a:xfrm>
        </p:spPr>
        <p:txBody>
          <a:bodyPr>
            <a:normAutofit/>
          </a:bodyPr>
          <a:lstStyle/>
          <a:p>
            <a:r>
              <a:rPr lang="en-GB" dirty="0" smtClean="0"/>
              <a:t>Novel approaches to HPC user engagement</a:t>
            </a:r>
            <a:endParaRPr lang="en-GB" dirty="0"/>
          </a:p>
        </p:txBody>
      </p:sp>
      <p:sp>
        <p:nvSpPr>
          <p:cNvPr id="3" name="Content Placeholder 2"/>
          <p:cNvSpPr>
            <a:spLocks noGrp="1"/>
          </p:cNvSpPr>
          <p:nvPr>
            <p:ph idx="1"/>
          </p:nvPr>
        </p:nvSpPr>
        <p:spPr>
          <a:xfrm>
            <a:off x="457200" y="2254684"/>
            <a:ext cx="8229600" cy="3541113"/>
          </a:xfrm>
        </p:spPr>
        <p:txBody>
          <a:bodyPr/>
          <a:lstStyle/>
          <a:p>
            <a:r>
              <a:rPr lang="en-GB" sz="3200" dirty="0" smtClean="0"/>
              <a:t>Outreach</a:t>
            </a:r>
          </a:p>
          <a:p>
            <a:r>
              <a:rPr lang="en-GB" sz="3200" dirty="0" smtClean="0"/>
              <a:t>Driving Test</a:t>
            </a:r>
          </a:p>
          <a:p>
            <a:r>
              <a:rPr lang="en-GB" sz="3200" dirty="0" smtClean="0"/>
              <a:t>Training</a:t>
            </a:r>
          </a:p>
          <a:p>
            <a:r>
              <a:rPr lang="en-GB" sz="3200" dirty="0" smtClean="0"/>
              <a:t>Impact</a:t>
            </a:r>
          </a:p>
          <a:p>
            <a:endParaRPr lang="en-GB" dirty="0"/>
          </a:p>
        </p:txBody>
      </p:sp>
      <p:pic>
        <p:nvPicPr>
          <p:cNvPr id="4" name="Picture 2" descr="http://www.archer.ac.uk/assets/img/safe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4264618" y="2098809"/>
            <a:ext cx="4422182" cy="2940570"/>
          </a:xfrm>
          <a:prstGeom prst="rect">
            <a:avLst/>
          </a:prstGeom>
        </p:spPr>
      </p:pic>
    </p:spTree>
    <p:extLst>
      <p:ext uri="{BB962C8B-B14F-4D97-AF65-F5344CB8AC3E}">
        <p14:creationId xmlns:p14="http://schemas.microsoft.com/office/powerpoint/2010/main" val="10055119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8229600" cy="1565410"/>
          </a:xfrm>
        </p:spPr>
        <p:txBody>
          <a:bodyPr>
            <a:normAutofit/>
          </a:bodyPr>
          <a:lstStyle/>
          <a:p>
            <a:endParaRPr lang="en-GB" dirty="0"/>
          </a:p>
        </p:txBody>
      </p:sp>
      <p:pic>
        <p:nvPicPr>
          <p:cNvPr id="4" name="Picture 2" descr="http://www.archer.ac.uk/assets/img/safe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p:cNvPicPr>
            <a:picLocks noGrp="1" noChangeAspect="1"/>
          </p:cNvPicPr>
          <p:nvPr>
            <p:ph idx="1"/>
          </p:nvPr>
        </p:nvPicPr>
        <p:blipFill>
          <a:blip r:embed="rId4"/>
          <a:stretch>
            <a:fillRect/>
          </a:stretch>
        </p:blipFill>
        <p:spPr>
          <a:xfrm>
            <a:off x="1594556" y="1600200"/>
            <a:ext cx="5954887" cy="3960000"/>
          </a:xfrm>
          <a:prstGeom prst="rect">
            <a:avLst/>
          </a:prstGeom>
        </p:spPr>
      </p:pic>
    </p:spTree>
    <p:extLst>
      <p:ext uri="{BB962C8B-B14F-4D97-AF65-F5344CB8AC3E}">
        <p14:creationId xmlns:p14="http://schemas.microsoft.com/office/powerpoint/2010/main" val="33299728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366543" y="3119766"/>
            <a:ext cx="8487114" cy="157749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lumMod val="75000"/>
                  </a:schemeClr>
                </a:solidFill>
                <a:latin typeface="+mj-lt"/>
                <a:ea typeface="+mj-ea"/>
                <a:cs typeface="+mj-cs"/>
              </a:defRPr>
            </a:lvl1pPr>
          </a:lstStyle>
          <a:p>
            <a:pPr algn="ctr"/>
            <a:r>
              <a:rPr lang="en-US" sz="4800" b="1" dirty="0" smtClean="0"/>
              <a:t>Outreach</a:t>
            </a:r>
            <a:endParaRPr lang="en-US" b="1"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42" y="870775"/>
            <a:ext cx="8487115" cy="1743837"/>
          </a:xfrm>
          <a:prstGeom prst="rect">
            <a:avLst/>
          </a:prstGeom>
        </p:spPr>
      </p:pic>
      <p:pic>
        <p:nvPicPr>
          <p:cNvPr id="4" name="Picture 2" descr="http://www.archer.ac.uk/assets/img/safe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9918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8229600" cy="1565410"/>
          </a:xfrm>
        </p:spPr>
        <p:txBody>
          <a:bodyPr>
            <a:normAutofit/>
          </a:bodyPr>
          <a:lstStyle/>
          <a:p>
            <a:r>
              <a:rPr lang="en-GB" dirty="0" smtClean="0"/>
              <a:t>Outreach</a:t>
            </a:r>
            <a:endParaRPr lang="en-GB" dirty="0"/>
          </a:p>
        </p:txBody>
      </p:sp>
      <p:sp>
        <p:nvSpPr>
          <p:cNvPr id="3" name="Content Placeholder 2"/>
          <p:cNvSpPr>
            <a:spLocks noGrp="1"/>
          </p:cNvSpPr>
          <p:nvPr>
            <p:ph idx="1"/>
          </p:nvPr>
        </p:nvSpPr>
        <p:spPr>
          <a:xfrm>
            <a:off x="457200" y="2254684"/>
            <a:ext cx="8229600" cy="3541113"/>
          </a:xfrm>
        </p:spPr>
        <p:txBody>
          <a:bodyPr/>
          <a:lstStyle/>
          <a:p>
            <a:r>
              <a:rPr lang="en-GB" sz="3200" dirty="0" smtClean="0"/>
              <a:t>Wee Archie</a:t>
            </a:r>
          </a:p>
          <a:p>
            <a:r>
              <a:rPr lang="en-GB" sz="3200" dirty="0" smtClean="0"/>
              <a:t>Build your own Supercomputer app</a:t>
            </a:r>
          </a:p>
          <a:p>
            <a:r>
              <a:rPr lang="en-GB" sz="3200" dirty="0" smtClean="0"/>
              <a:t>Champions</a:t>
            </a:r>
          </a:p>
          <a:p>
            <a:r>
              <a:rPr lang="en-GB" sz="3200" dirty="0" smtClean="0"/>
              <a:t>Image competition and calendar</a:t>
            </a:r>
          </a:p>
          <a:p>
            <a:endParaRPr lang="en-GB" dirty="0"/>
          </a:p>
        </p:txBody>
      </p:sp>
      <p:pic>
        <p:nvPicPr>
          <p:cNvPr id="4" name="Picture 2" descr="http://www.archer.ac.uk/assets/img/safe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6715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8229600" cy="1565410"/>
          </a:xfrm>
        </p:spPr>
        <p:txBody>
          <a:bodyPr>
            <a:normAutofit/>
          </a:bodyPr>
          <a:lstStyle/>
          <a:p>
            <a:r>
              <a:rPr lang="en-GB" dirty="0" smtClean="0"/>
              <a:t>Wee ARCHIE</a:t>
            </a:r>
            <a:endParaRPr lang="en-GB" dirty="0"/>
          </a:p>
        </p:txBody>
      </p:sp>
      <p:pic>
        <p:nvPicPr>
          <p:cNvPr id="4" name="Picture 2" descr="http://www.archer.ac.uk/assets/img/safe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lstStyle/>
          <a:p>
            <a:endParaRPr lang="en-GB"/>
          </a:p>
        </p:txBody>
      </p:sp>
      <p:pic>
        <p:nvPicPr>
          <p:cNvPr id="6" name="Picture 5"/>
          <p:cNvPicPr>
            <a:picLocks noChangeAspect="1"/>
          </p:cNvPicPr>
          <p:nvPr/>
        </p:nvPicPr>
        <p:blipFill>
          <a:blip r:embed="rId4"/>
          <a:stretch>
            <a:fillRect/>
          </a:stretch>
        </p:blipFill>
        <p:spPr>
          <a:xfrm>
            <a:off x="1832226" y="1600201"/>
            <a:ext cx="6285540" cy="4195598"/>
          </a:xfrm>
          <a:prstGeom prst="rect">
            <a:avLst/>
          </a:prstGeom>
        </p:spPr>
      </p:pic>
    </p:spTree>
    <p:extLst>
      <p:ext uri="{BB962C8B-B14F-4D97-AF65-F5344CB8AC3E}">
        <p14:creationId xmlns:p14="http://schemas.microsoft.com/office/powerpoint/2010/main" val="340236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8229600" cy="1565410"/>
          </a:xfrm>
        </p:spPr>
        <p:txBody>
          <a:bodyPr>
            <a:normAutofit/>
          </a:bodyPr>
          <a:lstStyle/>
          <a:p>
            <a:r>
              <a:rPr lang="en-GB" dirty="0" smtClean="0"/>
              <a:t>Wee ARCHIE</a:t>
            </a:r>
            <a:endParaRPr lang="en-GB" dirty="0"/>
          </a:p>
        </p:txBody>
      </p:sp>
      <p:pic>
        <p:nvPicPr>
          <p:cNvPr id="4" name="Picture 2" descr="http://www.archer.ac.uk/assets/img/safe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lstStyle/>
          <a:p>
            <a:endParaRPr lang="en-GB"/>
          </a:p>
        </p:txBody>
      </p:sp>
      <p:pic>
        <p:nvPicPr>
          <p:cNvPr id="7" name="Picture 6"/>
          <p:cNvPicPr>
            <a:picLocks noChangeAspect="1"/>
          </p:cNvPicPr>
          <p:nvPr/>
        </p:nvPicPr>
        <p:blipFill>
          <a:blip r:embed="rId4"/>
          <a:stretch>
            <a:fillRect/>
          </a:stretch>
        </p:blipFill>
        <p:spPr>
          <a:xfrm>
            <a:off x="221857" y="2084229"/>
            <a:ext cx="5020155" cy="3711569"/>
          </a:xfrm>
          <a:prstGeom prst="rect">
            <a:avLst/>
          </a:prstGeom>
        </p:spPr>
      </p:pic>
      <p:pic>
        <p:nvPicPr>
          <p:cNvPr id="8" name="Picture 7"/>
          <p:cNvPicPr>
            <a:picLocks noChangeAspect="1"/>
          </p:cNvPicPr>
          <p:nvPr/>
        </p:nvPicPr>
        <p:blipFill>
          <a:blip r:embed="rId5"/>
          <a:stretch>
            <a:fillRect/>
          </a:stretch>
        </p:blipFill>
        <p:spPr>
          <a:xfrm>
            <a:off x="4176021" y="777138"/>
            <a:ext cx="4746122" cy="2643341"/>
          </a:xfrm>
          <a:prstGeom prst="rect">
            <a:avLst/>
          </a:prstGeom>
        </p:spPr>
      </p:pic>
    </p:spTree>
    <p:extLst>
      <p:ext uri="{BB962C8B-B14F-4D97-AF65-F5344CB8AC3E}">
        <p14:creationId xmlns:p14="http://schemas.microsoft.com/office/powerpoint/2010/main" val="27728330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8229600" cy="1565410"/>
          </a:xfrm>
        </p:spPr>
        <p:txBody>
          <a:bodyPr>
            <a:normAutofit/>
          </a:bodyPr>
          <a:lstStyle/>
          <a:p>
            <a:r>
              <a:rPr lang="en-GB" dirty="0" smtClean="0"/>
              <a:t>Bean-Bag Sorting</a:t>
            </a:r>
            <a:endParaRPr lang="en-GB" dirty="0"/>
          </a:p>
        </p:txBody>
      </p:sp>
      <p:pic>
        <p:nvPicPr>
          <p:cNvPr id="4" name="Picture 2" descr="http://www.archer.ac.uk/assets/img/safe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5400000">
            <a:off x="2323254" y="2693140"/>
            <a:ext cx="3865946" cy="2174594"/>
          </a:xfr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8021"/>
          <a:stretch/>
        </p:blipFill>
        <p:spPr>
          <a:xfrm rot="5400000">
            <a:off x="4532557" y="1356518"/>
            <a:ext cx="5167860" cy="3545925"/>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38571" t="18163" r="8163"/>
          <a:stretch/>
        </p:blipFill>
        <p:spPr>
          <a:xfrm>
            <a:off x="457200" y="2938039"/>
            <a:ext cx="2433158" cy="2102793"/>
          </a:xfrm>
          <a:prstGeom prst="rect">
            <a:avLst/>
          </a:prstGeom>
        </p:spPr>
      </p:pic>
    </p:spTree>
    <p:extLst>
      <p:ext uri="{BB962C8B-B14F-4D97-AF65-F5344CB8AC3E}">
        <p14:creationId xmlns:p14="http://schemas.microsoft.com/office/powerpoint/2010/main" val="39960805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399"/>
            <a:ext cx="8229600" cy="1565410"/>
          </a:xfrm>
        </p:spPr>
        <p:txBody>
          <a:bodyPr>
            <a:normAutofit/>
          </a:bodyPr>
          <a:lstStyle/>
          <a:p>
            <a:r>
              <a:rPr lang="en-GB" dirty="0"/>
              <a:t>Build your own Supercomputer </a:t>
            </a:r>
            <a:r>
              <a:rPr lang="en-GB" dirty="0" smtClean="0"/>
              <a:t>app</a:t>
            </a:r>
            <a:endParaRPr lang="en-GB" dirty="0"/>
          </a:p>
        </p:txBody>
      </p:sp>
      <p:sp>
        <p:nvSpPr>
          <p:cNvPr id="3" name="Content Placeholder 2"/>
          <p:cNvSpPr>
            <a:spLocks noGrp="1"/>
          </p:cNvSpPr>
          <p:nvPr>
            <p:ph idx="1"/>
          </p:nvPr>
        </p:nvSpPr>
        <p:spPr>
          <a:xfrm>
            <a:off x="457200" y="2254684"/>
            <a:ext cx="8229600" cy="3541113"/>
          </a:xfrm>
        </p:spPr>
        <p:txBody>
          <a:bodyPr/>
          <a:lstStyle/>
          <a:p>
            <a:endParaRPr lang="en-GB" dirty="0"/>
          </a:p>
        </p:txBody>
      </p:sp>
      <p:pic>
        <p:nvPicPr>
          <p:cNvPr id="4" name="Picture 2" descr="http://www.archer.ac.uk/assets/img/safe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675" y="5951672"/>
            <a:ext cx="1466850" cy="533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2812833" y="1907423"/>
            <a:ext cx="5555770" cy="3696988"/>
          </a:xfrm>
          <a:prstGeom prst="rect">
            <a:avLst/>
          </a:prstGeom>
        </p:spPr>
      </p:pic>
      <p:sp>
        <p:nvSpPr>
          <p:cNvPr id="6" name="Rounded Rectangle 5"/>
          <p:cNvSpPr/>
          <p:nvPr/>
        </p:nvSpPr>
        <p:spPr>
          <a:xfrm>
            <a:off x="5747141" y="3755917"/>
            <a:ext cx="3106138" cy="84534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C00000"/>
                </a:solidFill>
              </a:rPr>
              <a:t>bit.ly/</a:t>
            </a:r>
            <a:r>
              <a:rPr lang="en-GB" sz="3200" dirty="0" err="1" smtClean="0">
                <a:solidFill>
                  <a:srgbClr val="C00000"/>
                </a:solidFill>
              </a:rPr>
              <a:t>byo-hpc</a:t>
            </a:r>
            <a:endParaRPr lang="en-GB" sz="3200" dirty="0">
              <a:solidFill>
                <a:srgbClr val="C00000"/>
              </a:solidFill>
            </a:endParaRPr>
          </a:p>
        </p:txBody>
      </p:sp>
      <p:pic>
        <p:nvPicPr>
          <p:cNvPr id="7" name="Picture 6"/>
          <p:cNvPicPr>
            <a:picLocks noChangeAspect="1"/>
          </p:cNvPicPr>
          <p:nvPr/>
        </p:nvPicPr>
        <p:blipFill>
          <a:blip r:embed="rId5"/>
          <a:stretch>
            <a:fillRect/>
          </a:stretch>
        </p:blipFill>
        <p:spPr>
          <a:xfrm>
            <a:off x="457200" y="1907423"/>
            <a:ext cx="2189154" cy="3888374"/>
          </a:xfrm>
          <a:prstGeom prst="rect">
            <a:avLst/>
          </a:prstGeom>
        </p:spPr>
      </p:pic>
    </p:spTree>
    <p:extLst>
      <p:ext uri="{BB962C8B-B14F-4D97-AF65-F5344CB8AC3E}">
        <p14:creationId xmlns:p14="http://schemas.microsoft.com/office/powerpoint/2010/main" val="60597560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pcc_minimal">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5650</TotalTime>
  <Words>3148</Words>
  <Application>Microsoft Office PowerPoint</Application>
  <PresentationFormat>On-screen Show (4:3)</PresentationFormat>
  <Paragraphs>317</Paragraphs>
  <Slides>34</Slides>
  <Notes>34</Notes>
  <HiddenSlides>1</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Calibri</vt:lpstr>
      <vt:lpstr>epcc_minimal</vt:lpstr>
      <vt:lpstr>PowerPoint Presentation</vt:lpstr>
      <vt:lpstr>Funding</vt:lpstr>
      <vt:lpstr>Novel approaches to HPC user engagement</vt:lpstr>
      <vt:lpstr>PowerPoint Presentation</vt:lpstr>
      <vt:lpstr>Outreach</vt:lpstr>
      <vt:lpstr>Wee ARCHIE</vt:lpstr>
      <vt:lpstr>Wee ARCHIE</vt:lpstr>
      <vt:lpstr>Bean-Bag Sorting</vt:lpstr>
      <vt:lpstr>Build your own Supercomputer app</vt:lpstr>
      <vt:lpstr>Champions</vt:lpstr>
      <vt:lpstr>Image competition and calendar</vt:lpstr>
      <vt:lpstr>PowerPoint Presentation</vt:lpstr>
      <vt:lpstr>Driving Test</vt:lpstr>
      <vt:lpstr>Driving Test</vt:lpstr>
      <vt:lpstr>Driving Test</vt:lpstr>
      <vt:lpstr>Driving Test</vt:lpstr>
      <vt:lpstr>Driving Test</vt:lpstr>
      <vt:lpstr>PowerPoint Presentation</vt:lpstr>
      <vt:lpstr>Training</vt:lpstr>
      <vt:lpstr>Training</vt:lpstr>
      <vt:lpstr>Training</vt:lpstr>
      <vt:lpstr>Training</vt:lpstr>
      <vt:lpstr>Training</vt:lpstr>
      <vt:lpstr>Training</vt:lpstr>
      <vt:lpstr>PowerPoint Presentation</vt:lpstr>
      <vt:lpstr>Impact</vt:lpstr>
      <vt:lpstr>Impact</vt:lpstr>
      <vt:lpstr>Impact</vt:lpstr>
      <vt:lpstr>Impact</vt:lpstr>
      <vt:lpstr>Impact</vt:lpstr>
      <vt:lpstr>Impact</vt:lpstr>
      <vt:lpstr>Impact</vt:lpstr>
      <vt:lpstr>Novel approaches to HPC user engagement</vt:lpstr>
      <vt:lpstr>PowerPoint Presentation</vt:lpstr>
    </vt:vector>
  </TitlesOfParts>
  <Company>EPCC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Turner</dc:creator>
  <cp:lastModifiedBy>BARRASS Clair</cp:lastModifiedBy>
  <cp:revision>347</cp:revision>
  <cp:lastPrinted>2017-05-05T10:23:56Z</cp:lastPrinted>
  <dcterms:created xsi:type="dcterms:W3CDTF">2013-11-21T13:55:00Z</dcterms:created>
  <dcterms:modified xsi:type="dcterms:W3CDTF">2017-05-09T14:09:02Z</dcterms:modified>
</cp:coreProperties>
</file>